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77" r:id="rId2"/>
    <p:sldId id="274" r:id="rId3"/>
    <p:sldId id="257" r:id="rId4"/>
    <p:sldId id="260" r:id="rId5"/>
    <p:sldId id="282" r:id="rId6"/>
    <p:sldId id="309" r:id="rId7"/>
    <p:sldId id="283" r:id="rId8"/>
    <p:sldId id="284" r:id="rId9"/>
    <p:sldId id="285" r:id="rId10"/>
    <p:sldId id="310" r:id="rId11"/>
    <p:sldId id="287" r:id="rId12"/>
    <p:sldId id="288" r:id="rId13"/>
    <p:sldId id="314" r:id="rId14"/>
    <p:sldId id="289" r:id="rId15"/>
    <p:sldId id="315" r:id="rId16"/>
    <p:sldId id="275" r:id="rId17"/>
    <p:sldId id="308" r:id="rId18"/>
    <p:sldId id="313" r:id="rId19"/>
    <p:sldId id="322" r:id="rId20"/>
    <p:sldId id="323" r:id="rId21"/>
    <p:sldId id="312" r:id="rId22"/>
    <p:sldId id="291" r:id="rId23"/>
    <p:sldId id="292" r:id="rId24"/>
    <p:sldId id="293" r:id="rId25"/>
    <p:sldId id="302" r:id="rId26"/>
    <p:sldId id="296" r:id="rId27"/>
    <p:sldId id="324" r:id="rId28"/>
    <p:sldId id="325" r:id="rId29"/>
    <p:sldId id="326" r:id="rId30"/>
    <p:sldId id="298" r:id="rId31"/>
    <p:sldId id="321" r:id="rId32"/>
    <p:sldId id="265" r:id="rId33"/>
    <p:sldId id="305" r:id="rId34"/>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274"/>
            <p14:sldId id="257"/>
            <p14:sldId id="260"/>
            <p14:sldId id="282"/>
            <p14:sldId id="309"/>
            <p14:sldId id="283"/>
            <p14:sldId id="284"/>
            <p14:sldId id="285"/>
            <p14:sldId id="310"/>
            <p14:sldId id="287"/>
            <p14:sldId id="288"/>
            <p14:sldId id="314"/>
            <p14:sldId id="289"/>
            <p14:sldId id="315"/>
          </p14:sldIdLst>
        </p14:section>
        <p14:section name="Basic text box" id="{DCD4DD07-CAF7-4E7A-9DCD-CDE5ABF2F349}">
          <p14:sldIdLst>
            <p14:sldId id="275"/>
            <p14:sldId id="308"/>
            <p14:sldId id="313"/>
            <p14:sldId id="322"/>
            <p14:sldId id="323"/>
            <p14:sldId id="312"/>
            <p14:sldId id="291"/>
            <p14:sldId id="292"/>
            <p14:sldId id="293"/>
            <p14:sldId id="302"/>
            <p14:sldId id="296"/>
            <p14:sldId id="324"/>
            <p14:sldId id="325"/>
            <p14:sldId id="326"/>
            <p14:sldId id="298"/>
            <p14:sldId id="321"/>
          </p14:sldIdLst>
        </p14:section>
        <p14:section name="End &amp; Contact" id="{7D930A8E-F6E7-47DF-97AA-43BE2C93C7FD}">
          <p14:sldIdLst>
            <p14:sldId id="265"/>
            <p14:sldId id="305"/>
          </p14:sldIdLst>
        </p14:section>
        <p14:section name="Infographics" id="{B220DAB4-99BC-45AA-B3F0-94CF7485B1B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mond, Shannon (ESE)" initials="RS(" lastIdx="5" clrIdx="0">
    <p:extLst>
      <p:ext uri="{19B8F6BF-5375-455C-9EA6-DF929625EA0E}">
        <p15:presenceInfo xmlns:p15="http://schemas.microsoft.com/office/powerpoint/2012/main" userId="S-1-5-21-875326689-928589111-1252796590-268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2047" autoAdjust="0"/>
  </p:normalViewPr>
  <p:slideViewPr>
    <p:cSldViewPr snapToGrid="0">
      <p:cViewPr varScale="1">
        <p:scale>
          <a:sx n="57" d="100"/>
          <a:sy n="57" d="100"/>
        </p:scale>
        <p:origin x="108" y="144"/>
      </p:cViewPr>
      <p:guideLst>
        <p:guide orient="horz" pos="2160"/>
        <p:guide pos="3840"/>
      </p:guideLst>
    </p:cSldViewPr>
  </p:slideViewPr>
  <p:notesTextViewPr>
    <p:cViewPr>
      <p:scale>
        <a:sx n="1" d="1"/>
        <a:sy n="1" d="1"/>
      </p:scale>
      <p:origin x="0" y="0"/>
    </p:cViewPr>
  </p:notesText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2021/8/19</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2021/8/19</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Hello and welcome to the fiscal year 2022 Civil Rights</a:t>
            </a:r>
            <a:r>
              <a:rPr lang="en-US" sz="1200" b="0" i="0" u="none" strike="noStrike" cap="none" baseline="0" dirty="0">
                <a:solidFill>
                  <a:schemeClr val="dk1"/>
                </a:solidFill>
                <a:latin typeface="Calibri"/>
                <a:ea typeface="Calibri"/>
                <a:cs typeface="Calibri"/>
                <a:sym typeface="Calibri"/>
              </a:rPr>
              <a:t> training for USDA child nutrition programs, including the </a:t>
            </a:r>
            <a:r>
              <a:rPr lang="en-US" sz="1200" b="0" i="0" u="none" strike="noStrike" cap="none" dirty="0">
                <a:solidFill>
                  <a:schemeClr val="dk1"/>
                </a:solidFill>
                <a:latin typeface="Calibri"/>
                <a:ea typeface="Calibri"/>
                <a:cs typeface="Calibri"/>
                <a:sym typeface="Calibri"/>
              </a:rPr>
              <a:t>Child and Adult Care Food Program. This training is designed to keep you up to date on the Federal</a:t>
            </a:r>
            <a:r>
              <a:rPr lang="en-US" sz="1200" b="0" i="0" u="none" strike="noStrike" cap="none" baseline="0" dirty="0">
                <a:solidFill>
                  <a:schemeClr val="dk1"/>
                </a:solidFill>
                <a:latin typeface="Calibri"/>
                <a:ea typeface="Calibri"/>
                <a:cs typeface="Calibri"/>
                <a:sym typeface="Calibri"/>
              </a:rPr>
              <a:t> Civil Rights requirements for the current program year. </a:t>
            </a:r>
          </a:p>
          <a:p>
            <a:pPr marL="0" marR="0" lvl="0" indent="0" algn="l" rtl="0">
              <a:spcBef>
                <a:spcPts val="0"/>
              </a:spcBef>
              <a:buSzPct val="25000"/>
              <a:buNone/>
            </a:pPr>
            <a:endParaRPr lang="en-US" sz="1200" b="0" i="0" u="none" strike="noStrike" cap="none" baseline="0" dirty="0">
              <a:solidFill>
                <a:schemeClr val="dk1"/>
              </a:solidFill>
              <a:latin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cs typeface="Calibri"/>
                <a:sym typeface="Calibri"/>
              </a:rPr>
              <a:t>This training is designed for Family Day Care Home providers. </a:t>
            </a: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3078380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latin typeface="Arial"/>
                <a:ea typeface="Arial"/>
                <a:cs typeface="Arial"/>
                <a:sym typeface="Arial"/>
              </a:rPr>
              <a:t>This requirement to accommodate disabilities is a longstanding policy from the USDA. However, there has been a change to the way this is implemented; in Jun</a:t>
            </a:r>
            <a:r>
              <a:rPr lang="en-US" baseline="0" dirty="0">
                <a:latin typeface="Arial"/>
                <a:ea typeface="Arial"/>
                <a:cs typeface="Arial"/>
                <a:sym typeface="Arial"/>
              </a:rPr>
              <a:t>e 2017, the USDA released a memo which broadened the definition of a disability. The purpose of this was twofold: first, to eliminate the burden on the disabled person from having to “prove” their disability; secondly, to ease the burden on program operators, so they </a:t>
            </a:r>
            <a:r>
              <a:rPr lang="en-US" b="0" dirty="0">
                <a:latin typeface="Arial"/>
                <a:ea typeface="Arial"/>
                <a:cs typeface="Arial"/>
                <a:sym typeface="Arial"/>
              </a:rPr>
              <a:t>are not</a:t>
            </a:r>
            <a:r>
              <a:rPr lang="en-US" b="0" baseline="0" dirty="0">
                <a:latin typeface="Arial"/>
                <a:ea typeface="Arial"/>
                <a:cs typeface="Arial"/>
                <a:sym typeface="Arial"/>
              </a:rPr>
              <a:t> </a:t>
            </a:r>
            <a:r>
              <a:rPr lang="en-US" b="0" dirty="0">
                <a:latin typeface="Arial"/>
                <a:ea typeface="Arial"/>
                <a:cs typeface="Arial"/>
                <a:sym typeface="Arial"/>
              </a:rPr>
              <a:t>responsible deciding what </a:t>
            </a:r>
            <a:r>
              <a:rPr lang="en-US" b="0" baseline="0" dirty="0">
                <a:latin typeface="Arial"/>
                <a:ea typeface="Arial"/>
                <a:cs typeface="Arial"/>
                <a:sym typeface="Arial"/>
              </a:rPr>
              <a:t>constitutes a disability</a:t>
            </a:r>
            <a:r>
              <a:rPr lang="en-US" dirty="0">
                <a:latin typeface="Arial"/>
                <a:ea typeface="Arial"/>
                <a:cs typeface="Arial"/>
                <a:sym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a:ea typeface="Arial"/>
                <a:cs typeface="Arial"/>
                <a:sym typeface="Arial"/>
              </a:rPr>
              <a:t>This memo, which is linked here in the slide, states</a:t>
            </a:r>
            <a:r>
              <a:rPr lang="en-US" baseline="0" dirty="0">
                <a:latin typeface="Arial"/>
                <a:ea typeface="Arial"/>
                <a:cs typeface="Arial"/>
                <a:sym typeface="Arial"/>
              </a:rPr>
              <a:t> that: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a:ea typeface="Arial"/>
                <a:cs typeface="Arial"/>
                <a:sym typeface="Arial"/>
              </a:rPr>
              <a:t>“</a:t>
            </a:r>
            <a:r>
              <a:rPr lang="en-US" dirty="0">
                <a:latin typeface="Arial"/>
                <a:ea typeface="Arial"/>
                <a:cs typeface="Arial"/>
                <a:sym typeface="Arial"/>
              </a:rPr>
              <a:t>A disability</a:t>
            </a:r>
            <a:r>
              <a:rPr lang="en-US" baseline="0" dirty="0">
                <a:latin typeface="Arial"/>
                <a:ea typeface="Arial"/>
                <a:cs typeface="Arial"/>
                <a:sym typeface="Arial"/>
              </a:rPr>
              <a:t> is defined as a mental or physical impairment which </a:t>
            </a:r>
            <a:r>
              <a:rPr lang="en-US" i="1" baseline="0" dirty="0">
                <a:latin typeface="Arial"/>
                <a:ea typeface="Arial"/>
                <a:cs typeface="Arial"/>
                <a:sym typeface="Arial"/>
              </a:rPr>
              <a:t>limits</a:t>
            </a:r>
            <a:r>
              <a:rPr lang="en-US" i="0" baseline="0" dirty="0">
                <a:latin typeface="Arial"/>
                <a:ea typeface="Arial"/>
                <a:cs typeface="Arial"/>
                <a:sym typeface="Arial"/>
              </a:rPr>
              <a:t> one or more “major life activity”– [the impairment] does not need to be life threatening to constitute a disability.”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latin typeface="Arial"/>
                <a:ea typeface="Arial"/>
                <a:cs typeface="Arial"/>
                <a:sym typeface="Arial"/>
              </a:rPr>
              <a:t>Under this definition, eating and digestion are considered major life activities, and therefore an impairment to eating or digestion could be considered a disability. That means that food allergies, such as lactose intolerance, may be considered disabilities and must be accommodated for when a written statement is provided stating that the participant has a disability. </a:t>
            </a:r>
          </a:p>
          <a:p>
            <a:endParaRPr lang="en-US" dirty="0"/>
          </a:p>
          <a:p>
            <a:r>
              <a:rPr lang="en-US" dirty="0"/>
              <a:t>This is different from previous years where a food intolerance, such as lactose intolerance,</a:t>
            </a:r>
            <a:r>
              <a:rPr lang="en-US" baseline="0" dirty="0"/>
              <a:t> was not considered a disability but a “medical condition” and program operators were encouraged, but not required, to make a substitution even with a medical statement on file. </a:t>
            </a:r>
            <a:endParaRPr lang="en-US" dirty="0"/>
          </a:p>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2958688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1" indent="-22860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dirty="0">
                <a:latin typeface="Arial"/>
                <a:ea typeface="Arial"/>
                <a:cs typeface="Arial"/>
                <a:sym typeface="Arial"/>
              </a:rPr>
              <a:t>To document a disability, a child must have a completed</a:t>
            </a:r>
            <a:r>
              <a:rPr lang="en-US" baseline="0" dirty="0">
                <a:latin typeface="Arial"/>
                <a:ea typeface="Arial"/>
                <a:cs typeface="Arial"/>
                <a:sym typeface="Arial"/>
              </a:rPr>
              <a:t> and signed “</a:t>
            </a:r>
            <a:r>
              <a:rPr lang="en-US" dirty="0">
                <a:latin typeface="Arial"/>
                <a:ea typeface="Arial"/>
                <a:cs typeface="Arial"/>
                <a:sym typeface="Arial"/>
              </a:rPr>
              <a:t>Medical Statement to</a:t>
            </a:r>
            <a:r>
              <a:rPr lang="en-US" baseline="0" dirty="0">
                <a:latin typeface="Arial"/>
                <a:ea typeface="Arial"/>
                <a:cs typeface="Arial"/>
                <a:sym typeface="Arial"/>
              </a:rPr>
              <a:t> Request Special Meals and/or Accommodations in Child Nutrition Programs” form, which is available from your sponsoring agency.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a:ea typeface="Arial"/>
                <a:cs typeface="Arial"/>
                <a:sym typeface="Arial"/>
              </a:rPr>
              <a:t>This form has recently been updated to address the changes we just discussed.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a:ea typeface="Arial"/>
                <a:cs typeface="Arial"/>
                <a:sym typeface="Arial"/>
              </a:rPr>
              <a:t>The changes to this Medical Statement form include:</a:t>
            </a:r>
            <a:r>
              <a:rPr lang="en-US" baseline="0" dirty="0">
                <a:latin typeface="Arial"/>
                <a:ea typeface="Arial"/>
                <a:cs typeface="Arial"/>
                <a:sym typeface="Arial"/>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latin typeface="Arial"/>
                <a:ea typeface="Arial"/>
                <a:cs typeface="Arial"/>
                <a:sym typeface="Arial"/>
              </a:rPr>
              <a:t>Updated language on what constitutes a disability to include food allergies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latin typeface="Arial"/>
                <a:ea typeface="Arial"/>
                <a:cs typeface="Arial"/>
                <a:sym typeface="Arial"/>
              </a:rPr>
              <a:t>Details on what sponsors are required to do, including making a reasonable modification to meet the needs of the individual, but they are not required to serve the exact request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latin typeface="Arial"/>
                <a:ea typeface="Arial"/>
                <a:cs typeface="Arial"/>
                <a:sym typeface="Arial"/>
              </a:rPr>
              <a:t>Change in language from requiring a physician signature to a medical authority signature. A medical authority includes physician’s assistants and nurse practitioners or anyone else eligible to write medical prescriptions under state law</a:t>
            </a:r>
            <a:endParaRPr lang="en-US" dirty="0">
              <a:latin typeface="Arial"/>
              <a:ea typeface="Arial"/>
              <a:cs typeface="Arial"/>
              <a:sym typeface="Arial"/>
            </a:endParaRPr>
          </a:p>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262271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participant</a:t>
            </a:r>
            <a:r>
              <a:rPr lang="en-US" baseline="0" dirty="0"/>
              <a:t> has a disability, </a:t>
            </a:r>
            <a:r>
              <a:rPr lang="en-US" dirty="0"/>
              <a:t>it’s sometimes</a:t>
            </a:r>
            <a:r>
              <a:rPr lang="en-US" baseline="0" dirty="0"/>
              <a:t> </a:t>
            </a:r>
            <a:r>
              <a:rPr lang="en-US" dirty="0"/>
              <a:t>possible to accommodate</a:t>
            </a:r>
            <a:r>
              <a:rPr lang="en-US" baseline="0" dirty="0"/>
              <a:t> this disability while staying within the meal pattern. For example, if an individual were allergic to apples, and that was part of the posted snack item at your program that day, instead of an apple you could offer an orange or another fruit or vegetable. This way, the disability is accommodated for, and the snack still meets the meal pattern for a reimbursable meal.</a:t>
            </a:r>
          </a:p>
          <a:p>
            <a:endParaRPr lang="en-US" baseline="0" dirty="0"/>
          </a:p>
          <a:p>
            <a:r>
              <a:rPr lang="en-US" baseline="0" dirty="0"/>
              <a:t>However, if it is not possible for a meal or snack to meet the meal pattern because of a disability, a medical statement MUST be on file in order for you to be reimbursed for that meal.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 disability impacts the ability to adhere to the meal pattern, the disability must be supported by a written statement from a licensed healthcare professional in order for</a:t>
            </a:r>
            <a:r>
              <a:rPr lang="en-US" baseline="0" dirty="0"/>
              <a:t> that meal to be reimbursable</a:t>
            </a:r>
            <a:r>
              <a:rPr lang="en-US" dirty="0"/>
              <a:t>. </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1268932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latin typeface="Arial"/>
                <a:ea typeface="Arial"/>
                <a:cs typeface="Arial"/>
                <a:sym typeface="Arial"/>
              </a:rPr>
              <a:t>Language is</a:t>
            </a:r>
            <a:r>
              <a:rPr lang="en-US" sz="1200" b="0" i="0" u="none" strike="noStrike" cap="none" baseline="0" dirty="0">
                <a:solidFill>
                  <a:schemeClr val="dk1"/>
                </a:solidFill>
                <a:latin typeface="Arial"/>
                <a:ea typeface="Arial"/>
                <a:cs typeface="Arial"/>
                <a:sym typeface="Arial"/>
              </a:rPr>
              <a:t> also an important part of program accessibility. We will now briefly touch on how to ensure that your program is taking the necessary steps to support individuals with Limited English Proficiency, or LEP. </a:t>
            </a: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2888387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Next, </a:t>
            </a:r>
            <a:r>
              <a:rPr lang="en-US" sz="1200" b="0" i="0" u="none" strike="noStrike" cap="none" baseline="0" dirty="0">
                <a:solidFill>
                  <a:schemeClr val="dk1"/>
                </a:solidFill>
                <a:latin typeface="Arial"/>
                <a:ea typeface="Arial"/>
                <a:cs typeface="Arial"/>
                <a:sym typeface="Arial"/>
              </a:rPr>
              <a:t>we are going to discuss another part of your program which may require reasonable accommodations. Language or communication barriers may be considered potentially discriminatory actions. CACFP program operators are required to take reasonable steps to ensure access to their programs by individuals with limited English proficiency or LEP. </a:t>
            </a:r>
          </a:p>
          <a:p>
            <a:pPr marL="0" marR="0" lvl="0" indent="0" algn="l" rtl="0">
              <a:spcBef>
                <a:spcPts val="0"/>
              </a:spcBef>
              <a:buSzPct val="25000"/>
              <a:buNone/>
            </a:pP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baseline="0" dirty="0">
                <a:solidFill>
                  <a:schemeClr val="dk1"/>
                </a:solidFill>
                <a:latin typeface="Arial"/>
                <a:ea typeface="Arial"/>
                <a:cs typeface="Arial"/>
                <a:sym typeface="Arial"/>
              </a:rPr>
              <a:t>For Family Day Care Providers, they should work with their Sponsoring Organization to identifying when access to language assistance for LEP persons is necessary and what reasonable steps must be taken. </a:t>
            </a:r>
            <a:endParaRPr lang="en-US" sz="1200" b="0" i="0" u="none" strike="noStrike" cap="none" dirty="0">
              <a:solidFill>
                <a:schemeClr val="dk1"/>
              </a:solidFill>
              <a:latin typeface="Arial"/>
              <a:ea typeface="Arial"/>
              <a:cs typeface="Arial"/>
              <a:sym typeface="Arial"/>
            </a:endParaRPr>
          </a:p>
          <a:p>
            <a:pPr marL="0" marR="0" lvl="0" indent="0" algn="l" rtl="0">
              <a:spcBef>
                <a:spcPts val="0"/>
              </a:spcBef>
              <a:buSzPct val="25000"/>
              <a:buNone/>
            </a:pPr>
            <a:endParaRPr lang="en-US" sz="1200" b="0" i="0" u="none" strike="noStrike" cap="none" dirty="0">
              <a:solidFill>
                <a:schemeClr val="dk1"/>
              </a:solidFill>
              <a:latin typeface="Arial"/>
              <a:ea typeface="Arial"/>
              <a:cs typeface="Arial"/>
              <a:sym typeface="Arial"/>
            </a:endParaRPr>
          </a:p>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2633048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Providers should work with their Sponsoring Organization to take reasonable steps towards ensuring access to their program for persons with LEP. </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What are considered reasonable steps? There are four main questions to consider when determining what is “reasonable” for your program:</a:t>
            </a:r>
          </a:p>
          <a:p>
            <a:pPr marL="228600" marR="0" lvl="0" indent="-228600" algn="l" rtl="0">
              <a:spcBef>
                <a:spcPts val="0"/>
              </a:spcBef>
              <a:buSzPct val="25000"/>
              <a:buAutoNum type="arabicPeriod"/>
            </a:pPr>
            <a:r>
              <a:rPr lang="en-US" sz="1200" b="0" i="0" u="none" strike="noStrike" cap="none" baseline="0" dirty="0">
                <a:solidFill>
                  <a:schemeClr val="dk1"/>
                </a:solidFill>
                <a:latin typeface="Calibri"/>
                <a:ea typeface="Calibri"/>
                <a:cs typeface="Calibri"/>
                <a:sym typeface="Calibri"/>
              </a:rPr>
              <a:t>Numbers: How many individuals (or what proportion of individuals) with limited English proficiency do you encounter in your general eligible population for the program? How many individuals are likely to be encountered within your program’s service area that are LEP?</a:t>
            </a:r>
          </a:p>
          <a:p>
            <a:pPr marL="228600" marR="0" lvl="0" indent="-228600" algn="l" rtl="0">
              <a:spcBef>
                <a:spcPts val="0"/>
              </a:spcBef>
              <a:buSzPct val="25000"/>
              <a:buAutoNum type="arabicPeriod"/>
            </a:pPr>
            <a:r>
              <a:rPr lang="en-US" sz="1200" b="0" i="0" u="none" strike="noStrike" cap="none" baseline="0" dirty="0">
                <a:solidFill>
                  <a:schemeClr val="dk1"/>
                </a:solidFill>
                <a:latin typeface="Calibri"/>
                <a:ea typeface="Calibri"/>
                <a:cs typeface="Calibri"/>
                <a:sym typeface="Calibri"/>
              </a:rPr>
              <a:t>Frequency: How often do you come into contact with individuals with limited English proficiency? </a:t>
            </a:r>
          </a:p>
          <a:p>
            <a:pPr marL="228600" marR="0" lvl="0" indent="-228600" algn="l" rtl="0">
              <a:spcBef>
                <a:spcPts val="0"/>
              </a:spcBef>
              <a:buSzPct val="25000"/>
              <a:buAutoNum type="arabicPeriod"/>
            </a:pPr>
            <a:r>
              <a:rPr lang="en-US" sz="1200" b="0" i="0" u="none" strike="noStrike" cap="none" baseline="0" dirty="0">
                <a:solidFill>
                  <a:schemeClr val="dk1"/>
                </a:solidFill>
                <a:latin typeface="Calibri"/>
                <a:ea typeface="Calibri"/>
                <a:cs typeface="Calibri"/>
                <a:sym typeface="Calibri"/>
              </a:rPr>
              <a:t>Nature of program: What is the nature of your program, and how important is it?</a:t>
            </a:r>
          </a:p>
          <a:p>
            <a:pPr marL="228600" marR="0" lvl="0" indent="-228600" algn="l" rtl="0">
              <a:spcBef>
                <a:spcPts val="0"/>
              </a:spcBef>
              <a:buSzPct val="25000"/>
              <a:buAutoNum type="arabicPeriod"/>
            </a:pPr>
            <a:r>
              <a:rPr lang="en-US" sz="1200" b="0" i="0" u="none" strike="noStrike" cap="none" baseline="0" dirty="0">
                <a:solidFill>
                  <a:schemeClr val="dk1"/>
                </a:solidFill>
                <a:latin typeface="Calibri"/>
                <a:ea typeface="Calibri"/>
                <a:cs typeface="Calibri"/>
                <a:sym typeface="Calibri"/>
              </a:rPr>
              <a:t>Available resources: What resources are available to the recipient, and what would it cost to make resources available?</a:t>
            </a:r>
            <a:endParaRPr lang="en-US" sz="1200" b="0" i="0" u="none" strike="noStrike" cap="none" dirty="0">
              <a:solidFill>
                <a:schemeClr val="dk1"/>
              </a:solidFill>
              <a:latin typeface="Calibri"/>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15</a:t>
            </a:fld>
            <a:endParaRPr lang="zh-CN" altLang="en-US"/>
          </a:p>
        </p:txBody>
      </p:sp>
    </p:spTree>
    <p:extLst>
      <p:ext uri="{BB962C8B-B14F-4D97-AF65-F5344CB8AC3E}">
        <p14:creationId xmlns:p14="http://schemas.microsoft.com/office/powerpoint/2010/main" val="1527769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talk about the providing quality customer service for all individuals</a:t>
            </a:r>
            <a:r>
              <a:rPr lang="en-US" baseline="0" dirty="0"/>
              <a:t> who come into contact with the CACFP</a:t>
            </a:r>
            <a:r>
              <a:rPr lang="en-US" dirty="0"/>
              <a:t>. </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1660299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Arial" panose="020B0604020202020204" pitchFamily="34" charset="0"/>
              <a:buNone/>
            </a:pPr>
            <a:r>
              <a:rPr lang="en-US" dirty="0">
                <a:latin typeface="Arial"/>
                <a:ea typeface="Arial"/>
                <a:cs typeface="Arial"/>
                <a:sym typeface="Arial"/>
              </a:rPr>
              <a:t>Providing quality customer service reduces</a:t>
            </a:r>
            <a:r>
              <a:rPr lang="en-US" baseline="0" dirty="0">
                <a:latin typeface="Arial"/>
                <a:ea typeface="Arial"/>
                <a:cs typeface="Arial"/>
                <a:sym typeface="Arial"/>
              </a:rPr>
              <a:t> or eliminates the chances of receiving a discrimination complaint. </a:t>
            </a:r>
            <a:r>
              <a:rPr lang="en-US" dirty="0">
                <a:latin typeface="Arial"/>
                <a:ea typeface="Arial"/>
                <a:cs typeface="Arial"/>
                <a:sym typeface="Arial"/>
              </a:rPr>
              <a:t>In all</a:t>
            </a:r>
            <a:r>
              <a:rPr lang="en-US" baseline="0" dirty="0">
                <a:latin typeface="Arial"/>
                <a:ea typeface="Arial"/>
                <a:cs typeface="Arial"/>
                <a:sym typeface="Arial"/>
              </a:rPr>
              <a:t> aspects of your programming, be courteous and thoughtful to participants and their families or guardians. This includes being polite and patient with individuals as they may ask you many questions about how the program works and what is available to them. Allow them to ask questions, and listen to their concerns. </a:t>
            </a:r>
          </a:p>
          <a:p>
            <a:pPr marL="0" marR="0" lvl="0" indent="0" algn="l" rtl="0">
              <a:lnSpc>
                <a:spcPct val="100000"/>
              </a:lnSpc>
              <a:spcBef>
                <a:spcPts val="0"/>
              </a:spcBef>
              <a:spcAft>
                <a:spcPts val="0"/>
              </a:spcAft>
              <a:buClr>
                <a:schemeClr val="dk1"/>
              </a:buClr>
              <a:buSzPct val="25000"/>
              <a:buFont typeface="Arial" panose="020B0604020202020204" pitchFamily="34" charset="0"/>
              <a:buNone/>
            </a:pPr>
            <a:endParaRPr lang="en-US" baseline="0" dirty="0">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panose="020B0604020202020204" pitchFamily="34" charset="0"/>
              <a:buNone/>
            </a:pPr>
            <a:r>
              <a:rPr lang="en-US" baseline="0" dirty="0">
                <a:latin typeface="Arial"/>
                <a:ea typeface="Arial"/>
                <a:cs typeface="Arial"/>
                <a:sym typeface="Arial"/>
              </a:rPr>
              <a:t>When possible, b</a:t>
            </a:r>
            <a:r>
              <a:rPr lang="en-US" dirty="0">
                <a:latin typeface="Arial"/>
                <a:ea typeface="Arial"/>
                <a:cs typeface="Arial"/>
                <a:sym typeface="Arial"/>
              </a:rPr>
              <a:t>e empathetic to their needs. Sometimes it is hard</a:t>
            </a:r>
            <a:r>
              <a:rPr lang="en-US" baseline="0" dirty="0">
                <a:latin typeface="Arial"/>
                <a:ea typeface="Arial"/>
                <a:cs typeface="Arial"/>
                <a:sym typeface="Arial"/>
              </a:rPr>
              <a:t> to u</a:t>
            </a:r>
            <a:r>
              <a:rPr lang="en-US" dirty="0">
                <a:latin typeface="Arial"/>
                <a:ea typeface="Arial"/>
                <a:cs typeface="Arial"/>
                <a:sym typeface="Arial"/>
              </a:rPr>
              <a:t>nderstand that people may not know the rules or understand how these programs work. </a:t>
            </a:r>
            <a:r>
              <a:rPr lang="en-US" baseline="0" dirty="0">
                <a:latin typeface="Arial"/>
                <a:ea typeface="Arial"/>
                <a:cs typeface="Arial"/>
                <a:sym typeface="Arial"/>
              </a:rPr>
              <a:t> Individuals </a:t>
            </a:r>
            <a:r>
              <a:rPr lang="en-US" dirty="0">
                <a:latin typeface="Arial"/>
                <a:ea typeface="Arial"/>
                <a:cs typeface="Arial"/>
                <a:sym typeface="Arial"/>
              </a:rPr>
              <a:t>may feel uncomfortable in asking questions or asking for help.</a:t>
            </a:r>
          </a:p>
          <a:p>
            <a:pPr marL="0" marR="0" lvl="0" indent="0" algn="l" rtl="0">
              <a:lnSpc>
                <a:spcPct val="100000"/>
              </a:lnSpc>
              <a:spcBef>
                <a:spcPts val="0"/>
              </a:spcBef>
              <a:spcAft>
                <a:spcPts val="0"/>
              </a:spcAft>
              <a:buClr>
                <a:schemeClr val="dk1"/>
              </a:buClr>
              <a:buSzPct val="25000"/>
              <a:buFont typeface="Arial" panose="020B0604020202020204" pitchFamily="34" charset="0"/>
              <a:buNone/>
            </a:pPr>
            <a:endParaRPr lang="en-US"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a:ea typeface="Arial"/>
                <a:cs typeface="Arial"/>
                <a:sym typeface="Arial"/>
              </a:rPr>
              <a:t>Organizations that provide training on customer service and conflict resolution are more sensitive to Civil Rights issues and compliance. </a:t>
            </a:r>
          </a:p>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17</a:t>
            </a:fld>
            <a:endParaRPr lang="zh-CN" altLang="en-US"/>
          </a:p>
        </p:txBody>
      </p:sp>
    </p:spTree>
    <p:extLst>
      <p:ext uri="{BB962C8B-B14F-4D97-AF65-F5344CB8AC3E}">
        <p14:creationId xmlns:p14="http://schemas.microsoft.com/office/powerpoint/2010/main" val="2412858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talk about the process for receiving or filing a compliant related to Civil Rights. </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18</a:t>
            </a:fld>
            <a:endParaRPr lang="zh-CN" altLang="en-US"/>
          </a:p>
        </p:txBody>
      </p:sp>
    </p:spTree>
    <p:extLst>
      <p:ext uri="{BB962C8B-B14F-4D97-AF65-F5344CB8AC3E}">
        <p14:creationId xmlns:p14="http://schemas.microsoft.com/office/powerpoint/2010/main" val="3324372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Arial"/>
              <a:buNone/>
            </a:pPr>
            <a:r>
              <a:rPr lang="en-US" baseline="0" dirty="0">
                <a:solidFill>
                  <a:srgbClr val="000000"/>
                </a:solidFill>
                <a:latin typeface="Arial"/>
                <a:ea typeface="Arial"/>
                <a:cs typeface="Arial"/>
                <a:sym typeface="Arial"/>
              </a:rPr>
              <a:t>As we just mentioned, providing quality customer service can help reduce the chance of receiving a civil rights complaint; however, i</a:t>
            </a:r>
            <a:r>
              <a:rPr lang="en-US" dirty="0">
                <a:solidFill>
                  <a:srgbClr val="000000"/>
                </a:solidFill>
                <a:latin typeface="Arial"/>
                <a:ea typeface="Arial"/>
                <a:cs typeface="Arial"/>
                <a:sym typeface="Arial"/>
              </a:rPr>
              <a:t>f a participant, potentially eligible person, or any individual who comes into contact with the CACFP program feels that their civil rights have been violated in any way, they have the right to file a civil rights complaint. You should </a:t>
            </a:r>
            <a:r>
              <a:rPr lang="en-US" u="sng" dirty="0">
                <a:solidFill>
                  <a:srgbClr val="000000"/>
                </a:solidFill>
                <a:latin typeface="Arial"/>
                <a:ea typeface="Arial"/>
                <a:cs typeface="Arial"/>
                <a:sym typeface="Arial"/>
              </a:rPr>
              <a:t>neve</a:t>
            </a:r>
            <a:r>
              <a:rPr lang="en-US" u="sng" baseline="0" dirty="0">
                <a:solidFill>
                  <a:srgbClr val="000000"/>
                </a:solidFill>
                <a:latin typeface="Arial"/>
                <a:ea typeface="Arial"/>
                <a:cs typeface="Arial"/>
                <a:sym typeface="Arial"/>
              </a:rPr>
              <a:t>r</a:t>
            </a:r>
            <a:r>
              <a:rPr lang="en-US" baseline="0" dirty="0">
                <a:solidFill>
                  <a:srgbClr val="000000"/>
                </a:solidFill>
                <a:latin typeface="Arial"/>
                <a:ea typeface="Arial"/>
                <a:cs typeface="Arial"/>
                <a:sym typeface="Arial"/>
              </a:rPr>
              <a:t> discourage an individual from filing a complaint. </a:t>
            </a:r>
            <a:endParaRPr lang="en-US"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endParaRPr lang="en-US" dirty="0">
              <a:solidFill>
                <a:srgbClr val="000000"/>
              </a:solidFill>
              <a:latin typeface="Arial"/>
              <a:ea typeface="Arial"/>
              <a:cs typeface="Arial"/>
              <a:sym typeface="Arial"/>
            </a:endParaRPr>
          </a:p>
          <a:p>
            <a:pPr lvl="0" rtl="0">
              <a:lnSpc>
                <a:spcPct val="115000"/>
              </a:lnSpc>
              <a:spcBef>
                <a:spcPts val="0"/>
              </a:spcBef>
              <a:buClr>
                <a:srgbClr val="000000"/>
              </a:buClr>
              <a:buSzPct val="91666"/>
              <a:buFont typeface="Arial"/>
              <a:buNone/>
            </a:pPr>
            <a:r>
              <a:rPr lang="en-US" dirty="0">
                <a:solidFill>
                  <a:srgbClr val="000000"/>
                </a:solidFill>
                <a:latin typeface="Arial"/>
                <a:ea typeface="Arial"/>
                <a:cs typeface="Arial"/>
                <a:sym typeface="Arial"/>
              </a:rPr>
              <a:t>Discrimination</a:t>
            </a:r>
            <a:r>
              <a:rPr lang="en-US" baseline="0" dirty="0">
                <a:solidFill>
                  <a:srgbClr val="000000"/>
                </a:solidFill>
                <a:latin typeface="Arial"/>
                <a:ea typeface="Arial"/>
                <a:cs typeface="Arial"/>
                <a:sym typeface="Arial"/>
              </a:rPr>
              <a:t> </a:t>
            </a:r>
            <a:r>
              <a:rPr lang="en-US" dirty="0">
                <a:solidFill>
                  <a:srgbClr val="000000"/>
                </a:solidFill>
                <a:latin typeface="Arial"/>
                <a:ea typeface="Arial"/>
                <a:cs typeface="Arial"/>
                <a:sym typeface="Arial"/>
              </a:rPr>
              <a:t>complaints can be made either verbally or in writing. On the </a:t>
            </a:r>
            <a:r>
              <a:rPr lang="en-US" baseline="0" dirty="0">
                <a:solidFill>
                  <a:srgbClr val="000000"/>
                </a:solidFill>
                <a:latin typeface="Arial"/>
                <a:ea typeface="Arial"/>
                <a:cs typeface="Arial"/>
                <a:sym typeface="Arial"/>
              </a:rPr>
              <a:t>USDA civil rights website, which is linked on this slide, there is an outline what information must be included in a complaint letter. If an individual would rather complete a complaint form than file a letter, they can contact the email address listed on that website to receive a copy of the form. Regardless of which format they choose to use complaints must be filed within 180 days of the alleged discrimination action. This is roughly just under 6 months’ time. </a:t>
            </a:r>
          </a:p>
          <a:p>
            <a:pPr lvl="0" rtl="0">
              <a:lnSpc>
                <a:spcPct val="115000"/>
              </a:lnSpc>
              <a:spcBef>
                <a:spcPts val="0"/>
              </a:spcBef>
              <a:buClr>
                <a:srgbClr val="000000"/>
              </a:buClr>
              <a:buSzPct val="91666"/>
              <a:buFont typeface="Arial"/>
              <a:buNone/>
            </a:pPr>
            <a:endParaRPr lang="en-US" dirty="0">
              <a:solidFill>
                <a:srgbClr val="000000"/>
              </a:solidFill>
              <a:latin typeface="Arial"/>
              <a:ea typeface="Arial"/>
              <a:cs typeface="Arial"/>
              <a:sym typeface="Arial"/>
            </a:endParaRPr>
          </a:p>
          <a:p>
            <a:pPr lvl="0" rtl="0">
              <a:lnSpc>
                <a:spcPct val="115000"/>
              </a:lnSpc>
              <a:spcBef>
                <a:spcPts val="0"/>
              </a:spcBef>
              <a:buClr>
                <a:srgbClr val="000000"/>
              </a:buClr>
              <a:buSzPct val="91666"/>
              <a:buFont typeface="Arial"/>
              <a:buNone/>
            </a:pPr>
            <a:r>
              <a:rPr lang="en-US" dirty="0">
                <a:solidFill>
                  <a:srgbClr val="000000"/>
                </a:solidFill>
                <a:latin typeface="Arial"/>
                <a:ea typeface="Arial"/>
                <a:cs typeface="Arial"/>
                <a:sym typeface="Arial"/>
              </a:rPr>
              <a:t>There are two main resources</a:t>
            </a:r>
            <a:r>
              <a:rPr lang="en-US" baseline="0" dirty="0">
                <a:solidFill>
                  <a:srgbClr val="000000"/>
                </a:solidFill>
                <a:latin typeface="Arial"/>
                <a:ea typeface="Arial"/>
                <a:cs typeface="Arial"/>
                <a:sym typeface="Arial"/>
              </a:rPr>
              <a:t> you should direct individuals to when they would like to file a complaint.  </a:t>
            </a:r>
          </a:p>
          <a:p>
            <a:pPr marL="171450" lvl="0" indent="-171450" rtl="0">
              <a:lnSpc>
                <a:spcPct val="115000"/>
              </a:lnSpc>
              <a:spcBef>
                <a:spcPts val="0"/>
              </a:spcBef>
              <a:buClr>
                <a:srgbClr val="000000"/>
              </a:buClr>
              <a:buSzPct val="91666"/>
              <a:buFont typeface="Arial" panose="020B0604020202020204" pitchFamily="34" charset="0"/>
              <a:buChar char="•"/>
            </a:pPr>
            <a:r>
              <a:rPr lang="en-US" dirty="0">
                <a:solidFill>
                  <a:srgbClr val="000000"/>
                </a:solidFill>
                <a:latin typeface="Arial"/>
                <a:ea typeface="Arial"/>
                <a:cs typeface="Arial"/>
                <a:sym typeface="Arial"/>
              </a:rPr>
              <a:t>First, you should provide a copy of the non-discrimination statement</a:t>
            </a:r>
          </a:p>
          <a:p>
            <a:pPr marL="171450" lvl="0" indent="-171450" rtl="0">
              <a:lnSpc>
                <a:spcPct val="115000"/>
              </a:lnSpc>
              <a:spcBef>
                <a:spcPts val="0"/>
              </a:spcBef>
              <a:buClr>
                <a:srgbClr val="000000"/>
              </a:buClr>
              <a:buSzPct val="91666"/>
              <a:buFont typeface="Arial" panose="020B0604020202020204" pitchFamily="34" charset="0"/>
              <a:buChar char="•"/>
            </a:pPr>
            <a:r>
              <a:rPr lang="en-US" dirty="0">
                <a:solidFill>
                  <a:srgbClr val="000000"/>
                </a:solidFill>
                <a:latin typeface="Arial"/>
                <a:ea typeface="Arial"/>
                <a:cs typeface="Arial"/>
                <a:sym typeface="Arial"/>
              </a:rPr>
              <a:t>Second,</a:t>
            </a:r>
            <a:r>
              <a:rPr lang="en-US" baseline="0" dirty="0">
                <a:solidFill>
                  <a:srgbClr val="000000"/>
                </a:solidFill>
                <a:latin typeface="Arial"/>
                <a:ea typeface="Arial"/>
                <a:cs typeface="Arial"/>
                <a:sym typeface="Arial"/>
              </a:rPr>
              <a:t> you should provide them with the link to the USDA civil rights webpage and show them the i</a:t>
            </a:r>
            <a:r>
              <a:rPr lang="en-US" dirty="0">
                <a:solidFill>
                  <a:srgbClr val="000000"/>
                </a:solidFill>
                <a:latin typeface="Arial"/>
                <a:ea typeface="Arial"/>
                <a:cs typeface="Arial"/>
                <a:sym typeface="Arial"/>
              </a:rPr>
              <a:t>nstructions on how to request a complaint form and/or submit a letter. </a:t>
            </a:r>
          </a:p>
          <a:p>
            <a:pPr marL="171450" lvl="0" indent="-171450" rtl="0">
              <a:lnSpc>
                <a:spcPct val="115000"/>
              </a:lnSpc>
              <a:spcBef>
                <a:spcPts val="0"/>
              </a:spcBef>
              <a:buClr>
                <a:srgbClr val="000000"/>
              </a:buClr>
              <a:buSzPct val="91666"/>
              <a:buFont typeface="Arial" panose="020B0604020202020204" pitchFamily="34" charset="0"/>
              <a:buChar char="•"/>
            </a:pPr>
            <a:r>
              <a:rPr lang="en-US" dirty="0">
                <a:solidFill>
                  <a:srgbClr val="000000"/>
                </a:solidFill>
                <a:latin typeface="Arial"/>
                <a:ea typeface="Arial"/>
                <a:cs typeface="Arial"/>
                <a:sym typeface="Arial"/>
              </a:rPr>
              <a:t>Let them know that the USDA website</a:t>
            </a:r>
            <a:r>
              <a:rPr lang="en-US" baseline="0" dirty="0">
                <a:solidFill>
                  <a:srgbClr val="000000"/>
                </a:solidFill>
                <a:latin typeface="Arial"/>
                <a:ea typeface="Arial"/>
                <a:cs typeface="Arial"/>
                <a:sym typeface="Arial"/>
              </a:rPr>
              <a:t> contains all the instructions on how to file a complaint and includes sources of support that they can access for free. </a:t>
            </a:r>
            <a:endParaRPr lang="en-US" dirty="0">
              <a:solidFill>
                <a:srgbClr val="000000"/>
              </a:solidFill>
              <a:latin typeface="Arial"/>
              <a:ea typeface="Arial"/>
              <a:cs typeface="Arial"/>
              <a:sym typeface="Arial"/>
            </a:endParaRPr>
          </a:p>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19</a:t>
            </a:fld>
            <a:endParaRPr lang="zh-CN" altLang="en-US"/>
          </a:p>
        </p:txBody>
      </p:sp>
    </p:spTree>
    <p:extLst>
      <p:ext uri="{BB962C8B-B14F-4D97-AF65-F5344CB8AC3E}">
        <p14:creationId xmlns:p14="http://schemas.microsoft.com/office/powerpoint/2010/main" val="420767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training is to</a:t>
            </a:r>
            <a:r>
              <a:rPr lang="en-US" baseline="0" dirty="0"/>
              <a:t> educate Massachusetts Family Day Care Home providers on the federal Civil Rights requirements that they must adhere to as part of the Child and Adult Care Food Program (also known as CACFP). </a:t>
            </a:r>
          </a:p>
          <a:p>
            <a:endParaRPr lang="en-US" baseline="0" dirty="0"/>
          </a:p>
          <a:p>
            <a:r>
              <a:rPr lang="en-US" baseline="0" dirty="0"/>
              <a:t>This training is an annual requirement and is monitored by your Sponsoring Organization. </a:t>
            </a:r>
          </a:p>
          <a:p>
            <a:endParaRPr lang="en-US" baseline="0"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2861444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type of complaint made will determine whether it is processed by the state agency or if it goes directly to the USDA.</a:t>
            </a:r>
            <a:r>
              <a:rPr lang="en-US" baseline="0" dirty="0"/>
              <a:t> If an individual is filing a complaint citing discrimination against a FEDERALLY protected class, which include– race, color, national origin, sex, disability, and/or age– then this complaint must be filed directly with the USDA Food and Nutrition Services.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an individual is filing a complaint citing discrimination against a STATE protected class, which include– religion, gender identity, and/or sexual orientation– then this complaint would be filed with the MA ESE Problem Resolution System Office. Please note that all civil right complaints received by the MA DESE, regardless of impacted affected class, will be logged and forwarded to the USDA.  </a:t>
            </a:r>
          </a:p>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3341784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lnSpc>
                <a:spcPct val="115000"/>
              </a:lnSpc>
              <a:spcBef>
                <a:spcPts val="0"/>
              </a:spcBef>
              <a:buClr>
                <a:srgbClr val="000000"/>
              </a:buClr>
              <a:buSzPct val="91666"/>
              <a:buFont typeface="Arial"/>
              <a:buNone/>
            </a:pPr>
            <a:r>
              <a:rPr lang="en-US" dirty="0">
                <a:solidFill>
                  <a:srgbClr val="000000"/>
                </a:solidFill>
                <a:latin typeface="Arial"/>
                <a:ea typeface="Arial"/>
                <a:cs typeface="Arial"/>
                <a:sym typeface="Arial"/>
              </a:rPr>
              <a:t>When filing a complaint either directly with the USDA or with</a:t>
            </a:r>
            <a:r>
              <a:rPr lang="en-US" baseline="0" dirty="0">
                <a:solidFill>
                  <a:srgbClr val="000000"/>
                </a:solidFill>
                <a:latin typeface="Arial"/>
                <a:ea typeface="Arial"/>
                <a:cs typeface="Arial"/>
                <a:sym typeface="Arial"/>
              </a:rPr>
              <a:t> MA DESE, there are a few important things to know. </a:t>
            </a:r>
          </a:p>
          <a:p>
            <a:pPr lvl="0" rtl="0">
              <a:lnSpc>
                <a:spcPct val="115000"/>
              </a:lnSpc>
              <a:spcBef>
                <a:spcPts val="0"/>
              </a:spcBef>
              <a:buClr>
                <a:srgbClr val="000000"/>
              </a:buClr>
              <a:buSzPct val="91666"/>
              <a:buFont typeface="Arial"/>
              <a:buNone/>
            </a:pPr>
            <a:endParaRPr lang="en-US" baseline="0" dirty="0">
              <a:solidFill>
                <a:srgbClr val="000000"/>
              </a:solidFill>
              <a:latin typeface="Arial"/>
              <a:ea typeface="Arial"/>
              <a:cs typeface="Arial"/>
              <a:sym typeface="Arial"/>
            </a:endParaRPr>
          </a:p>
          <a:p>
            <a:pPr marL="171450" marR="0" lvl="0" indent="-171450" algn="l" defTabSz="914400" rtl="0" eaLnBrk="1" fontAlgn="auto" latinLnBrk="0" hangingPunct="1">
              <a:lnSpc>
                <a:spcPct val="115000"/>
              </a:lnSpc>
              <a:spcBef>
                <a:spcPts val="0"/>
              </a:spcBef>
              <a:spcAft>
                <a:spcPts val="0"/>
              </a:spcAft>
              <a:buClr>
                <a:srgbClr val="000000"/>
              </a:buClr>
              <a:buSzPct val="91666"/>
              <a:buFont typeface="Arial" panose="020B0604020202020204" pitchFamily="34" charset="0"/>
              <a:buChar char="•"/>
              <a:tabLst/>
              <a:defRPr/>
            </a:pPr>
            <a:r>
              <a:rPr lang="en-US" dirty="0">
                <a:solidFill>
                  <a:srgbClr val="000000"/>
                </a:solidFill>
                <a:latin typeface="Arial"/>
                <a:ea typeface="Arial"/>
                <a:cs typeface="Arial"/>
                <a:sym typeface="Arial"/>
              </a:rPr>
              <a:t>First, regardless</a:t>
            </a:r>
            <a:r>
              <a:rPr lang="en-US" baseline="0" dirty="0">
                <a:solidFill>
                  <a:srgbClr val="000000"/>
                </a:solidFill>
                <a:latin typeface="Arial"/>
                <a:ea typeface="Arial"/>
                <a:cs typeface="Arial"/>
                <a:sym typeface="Arial"/>
              </a:rPr>
              <a:t> of filing a Federal or State complaint, </a:t>
            </a:r>
            <a:r>
              <a:rPr lang="en-US" dirty="0">
                <a:solidFill>
                  <a:srgbClr val="000000"/>
                </a:solidFill>
                <a:latin typeface="Arial"/>
                <a:ea typeface="Arial"/>
                <a:cs typeface="Arial"/>
                <a:sym typeface="Arial"/>
              </a:rPr>
              <a:t>you should provide the individual with a copy of the non-discrimination statement (linked here from the ESE</a:t>
            </a:r>
            <a:r>
              <a:rPr lang="en-US" baseline="0" dirty="0">
                <a:solidFill>
                  <a:srgbClr val="000000"/>
                </a:solidFill>
                <a:latin typeface="Arial"/>
                <a:ea typeface="Arial"/>
                <a:cs typeface="Arial"/>
                <a:sym typeface="Arial"/>
              </a:rPr>
              <a:t> website). </a:t>
            </a:r>
          </a:p>
          <a:p>
            <a:pPr marL="171450" marR="0" lvl="0" indent="-171450" algn="l" defTabSz="914400" rtl="0" eaLnBrk="1" fontAlgn="auto" latinLnBrk="0" hangingPunct="1">
              <a:lnSpc>
                <a:spcPct val="115000"/>
              </a:lnSpc>
              <a:spcBef>
                <a:spcPts val="0"/>
              </a:spcBef>
              <a:spcAft>
                <a:spcPts val="0"/>
              </a:spcAft>
              <a:buClr>
                <a:srgbClr val="000000"/>
              </a:buClr>
              <a:buSzPct val="91666"/>
              <a:buFont typeface="Arial" panose="020B0604020202020204" pitchFamily="34" charset="0"/>
              <a:buChar char="•"/>
              <a:tabLst/>
              <a:defRPr/>
            </a:pPr>
            <a:r>
              <a:rPr lang="en-US" baseline="0" dirty="0">
                <a:solidFill>
                  <a:srgbClr val="000000"/>
                </a:solidFill>
                <a:latin typeface="Arial"/>
                <a:ea typeface="Arial"/>
                <a:cs typeface="Arial"/>
                <a:sym typeface="Arial"/>
              </a:rPr>
              <a:t>Next, d</a:t>
            </a:r>
            <a:r>
              <a:rPr lang="en-US" dirty="0">
                <a:solidFill>
                  <a:srgbClr val="000000"/>
                </a:solidFill>
                <a:latin typeface="Arial"/>
                <a:ea typeface="Arial"/>
                <a:cs typeface="Arial"/>
                <a:sym typeface="Arial"/>
              </a:rPr>
              <a:t>iscrimination</a:t>
            </a:r>
            <a:r>
              <a:rPr lang="en-US" baseline="0" dirty="0">
                <a:solidFill>
                  <a:srgbClr val="000000"/>
                </a:solidFill>
                <a:latin typeface="Arial"/>
                <a:ea typeface="Arial"/>
                <a:cs typeface="Arial"/>
                <a:sym typeface="Arial"/>
              </a:rPr>
              <a:t> </a:t>
            </a:r>
            <a:r>
              <a:rPr lang="en-US" dirty="0">
                <a:solidFill>
                  <a:srgbClr val="000000"/>
                </a:solidFill>
                <a:latin typeface="Arial"/>
                <a:ea typeface="Arial"/>
                <a:cs typeface="Arial"/>
                <a:sym typeface="Arial"/>
              </a:rPr>
              <a:t>complaints can be made either verbally or in writing. On the </a:t>
            </a:r>
            <a:r>
              <a:rPr lang="en-US" baseline="0" dirty="0">
                <a:solidFill>
                  <a:srgbClr val="000000"/>
                </a:solidFill>
                <a:latin typeface="Arial"/>
                <a:ea typeface="Arial"/>
                <a:cs typeface="Arial"/>
                <a:sym typeface="Arial"/>
              </a:rPr>
              <a:t>USDA Civil Rights website, which is linked on the left side of this slide, there is an outline what information must be included in a complaint letter. If an individual would rather complete a complaint form than file a letter, they can contact the email address listed on that website to receive a copy of the form. Individuals may send their complaint in via email or traditional mail. </a:t>
            </a:r>
          </a:p>
          <a:p>
            <a:pPr marL="171450" lvl="0" indent="-171450" rtl="0">
              <a:lnSpc>
                <a:spcPct val="115000"/>
              </a:lnSpc>
              <a:spcBef>
                <a:spcPts val="0"/>
              </a:spcBef>
              <a:buClr>
                <a:srgbClr val="000000"/>
              </a:buClr>
              <a:buSzPct val="91666"/>
              <a:buFont typeface="Arial" panose="020B0604020202020204" pitchFamily="34" charset="0"/>
              <a:buChar char="•"/>
            </a:pPr>
            <a:r>
              <a:rPr lang="en-US" baseline="0" dirty="0">
                <a:solidFill>
                  <a:srgbClr val="000000"/>
                </a:solidFill>
                <a:latin typeface="Arial"/>
                <a:ea typeface="Arial"/>
                <a:cs typeface="Arial"/>
                <a:sym typeface="Arial"/>
              </a:rPr>
              <a:t>If an individual if filing a complaint with MA DESE, the Civil Rights website (which is linked on the right hand side of this slide) provides the address to which complaints can be sent. Again, individuals may send their complaint in via email or traditional mail. </a:t>
            </a:r>
          </a:p>
          <a:p>
            <a:pPr marL="171450" lvl="0" indent="-171450" rtl="0">
              <a:lnSpc>
                <a:spcPct val="115000"/>
              </a:lnSpc>
              <a:spcBef>
                <a:spcPts val="0"/>
              </a:spcBef>
              <a:buClr>
                <a:srgbClr val="000000"/>
              </a:buClr>
              <a:buSzPct val="91666"/>
              <a:buFont typeface="Arial" panose="020B0604020202020204" pitchFamily="34" charset="0"/>
              <a:buChar char="•"/>
            </a:pPr>
            <a:r>
              <a:rPr lang="en-US" baseline="0" dirty="0">
                <a:solidFill>
                  <a:srgbClr val="000000"/>
                </a:solidFill>
                <a:latin typeface="Arial"/>
                <a:ea typeface="Arial"/>
                <a:cs typeface="Arial"/>
                <a:sym typeface="Arial"/>
              </a:rPr>
              <a:t>Both of these websites provide resources for individuals with language proficiency limitations, or other disabilities which impact their communication of program information. </a:t>
            </a:r>
          </a:p>
          <a:p>
            <a:pPr marL="171450" lvl="0" indent="-171450" rtl="0">
              <a:lnSpc>
                <a:spcPct val="115000"/>
              </a:lnSpc>
              <a:spcBef>
                <a:spcPts val="0"/>
              </a:spcBef>
              <a:buClr>
                <a:srgbClr val="000000"/>
              </a:buClr>
              <a:buSzPct val="91666"/>
              <a:buFont typeface="Arial" panose="020B0604020202020204" pitchFamily="34" charset="0"/>
              <a:buChar char="•"/>
            </a:pPr>
            <a:r>
              <a:rPr lang="en-US" baseline="0" dirty="0">
                <a:solidFill>
                  <a:srgbClr val="000000"/>
                </a:solidFill>
                <a:latin typeface="Arial"/>
                <a:ea typeface="Arial"/>
                <a:cs typeface="Arial"/>
                <a:sym typeface="Arial"/>
              </a:rPr>
              <a:t>Again, regardless of which format they choose to use, or to which agency they’re sending their complaint, the complaint must be filed within 180 days of the alleged discrimination action. </a:t>
            </a:r>
          </a:p>
          <a:p>
            <a:pPr marL="171450" lvl="0" indent="-171450" rtl="0">
              <a:lnSpc>
                <a:spcPct val="115000"/>
              </a:lnSpc>
              <a:spcBef>
                <a:spcPts val="0"/>
              </a:spcBef>
              <a:buClr>
                <a:srgbClr val="000000"/>
              </a:buClr>
              <a:buSzPct val="91666"/>
              <a:buFont typeface="Arial" panose="020B0604020202020204" pitchFamily="34" charset="0"/>
              <a:buChar char="•"/>
            </a:pPr>
            <a:endParaRPr lang="en-US" dirty="0">
              <a:solidFill>
                <a:srgbClr val="000000"/>
              </a:solidFill>
              <a:latin typeface="Arial"/>
              <a:ea typeface="Arial"/>
              <a:cs typeface="Arial"/>
              <a:sym typeface="Arial"/>
            </a:endParaRPr>
          </a:p>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1311078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dirty="0">
                <a:latin typeface="Arial"/>
                <a:ea typeface="Arial"/>
                <a:cs typeface="Arial"/>
                <a:sym typeface="Arial"/>
              </a:rPr>
              <a:t>We understand that receiving</a:t>
            </a:r>
            <a:r>
              <a:rPr lang="en-US" baseline="0" dirty="0">
                <a:latin typeface="Arial"/>
                <a:ea typeface="Arial"/>
                <a:cs typeface="Arial"/>
                <a:sym typeface="Arial"/>
              </a:rPr>
              <a:t> a complaint can be a stressful or confusing time for a provider.  </a:t>
            </a:r>
            <a:r>
              <a:rPr lang="en-US" dirty="0">
                <a:latin typeface="Arial"/>
                <a:ea typeface="Arial"/>
                <a:cs typeface="Arial"/>
                <a:sym typeface="Arial"/>
              </a:rPr>
              <a:t>If you</a:t>
            </a:r>
            <a:r>
              <a:rPr lang="en-US" baseline="0" dirty="0">
                <a:latin typeface="Arial"/>
                <a:ea typeface="Arial"/>
                <a:cs typeface="Arial"/>
                <a:sym typeface="Arial"/>
              </a:rPr>
              <a:t> have received notice that someone connected to your program feels their Civil Rights have been violated, it is important to know how to respond: </a:t>
            </a:r>
          </a:p>
          <a:p>
            <a:pPr marL="171450" marR="0" lvl="0" indent="-171450" algn="l" rtl="0">
              <a:lnSpc>
                <a:spcPct val="100000"/>
              </a:lnSpc>
              <a:spcBef>
                <a:spcPts val="0"/>
              </a:spcBef>
              <a:spcAft>
                <a:spcPts val="0"/>
              </a:spcAft>
              <a:buClr>
                <a:schemeClr val="dk1"/>
              </a:buClr>
              <a:buSzPct val="25000"/>
              <a:buFont typeface="Arial" panose="020B0604020202020204" pitchFamily="34" charset="0"/>
              <a:buChar char="•"/>
            </a:pPr>
            <a:r>
              <a:rPr lang="en-US" baseline="0" dirty="0">
                <a:latin typeface="Arial"/>
                <a:ea typeface="Arial"/>
                <a:cs typeface="Arial"/>
                <a:sym typeface="Arial"/>
              </a:rPr>
              <a:t>First, remember that any individual who comes into contact with your CACFP program has a right to file a complaint. </a:t>
            </a:r>
          </a:p>
          <a:p>
            <a:pPr marL="171450" marR="0" lvl="0" indent="-171450" algn="l" rtl="0">
              <a:lnSpc>
                <a:spcPct val="100000"/>
              </a:lnSpc>
              <a:spcBef>
                <a:spcPts val="0"/>
              </a:spcBef>
              <a:spcAft>
                <a:spcPts val="0"/>
              </a:spcAft>
              <a:buClr>
                <a:schemeClr val="dk1"/>
              </a:buClr>
              <a:buSzPct val="25000"/>
              <a:buFont typeface="Arial" panose="020B0604020202020204" pitchFamily="34" charset="0"/>
              <a:buChar char="•"/>
            </a:pPr>
            <a:r>
              <a:rPr lang="en-US" dirty="0">
                <a:latin typeface="Arial"/>
                <a:ea typeface="Arial"/>
                <a:cs typeface="Arial"/>
                <a:sym typeface="Arial"/>
              </a:rPr>
              <a:t>In any conflict situation, make sure to get help; this is especially important if there are threats made or if violence is possible</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Arial" panose="020B0604020202020204" pitchFamily="34" charset="0"/>
              <a:buChar char="•"/>
              <a:tabLst/>
              <a:defRPr/>
            </a:pPr>
            <a:r>
              <a:rPr lang="en-US" dirty="0">
                <a:latin typeface="Arial"/>
                <a:ea typeface="Arial"/>
                <a:cs typeface="Arial"/>
                <a:sym typeface="Arial"/>
              </a:rPr>
              <a:t>When</a:t>
            </a:r>
            <a:r>
              <a:rPr lang="en-US" baseline="0" dirty="0">
                <a:latin typeface="Arial"/>
                <a:ea typeface="Arial"/>
                <a:cs typeface="Arial"/>
                <a:sym typeface="Arial"/>
              </a:rPr>
              <a:t> appropriate, r</a:t>
            </a:r>
            <a:r>
              <a:rPr lang="en-US" dirty="0">
                <a:latin typeface="Arial"/>
                <a:ea typeface="Arial"/>
                <a:cs typeface="Arial"/>
                <a:sym typeface="Arial"/>
              </a:rPr>
              <a:t>efer participants</a:t>
            </a:r>
            <a:r>
              <a:rPr lang="en-US" baseline="0" dirty="0">
                <a:latin typeface="Arial"/>
                <a:ea typeface="Arial"/>
                <a:cs typeface="Arial"/>
                <a:sym typeface="Arial"/>
              </a:rPr>
              <a:t> and their families </a:t>
            </a:r>
            <a:r>
              <a:rPr lang="en-US" dirty="0">
                <a:latin typeface="Arial"/>
                <a:ea typeface="Arial"/>
                <a:cs typeface="Arial"/>
                <a:sym typeface="Arial"/>
              </a:rPr>
              <a:t>to your handbook so they may see your written policies on non-discrimination.</a:t>
            </a:r>
          </a:p>
          <a:p>
            <a:pPr marL="171450" marR="0" lvl="0" indent="-171450" algn="l" rtl="0">
              <a:lnSpc>
                <a:spcPct val="100000"/>
              </a:lnSpc>
              <a:spcBef>
                <a:spcPts val="0"/>
              </a:spcBef>
              <a:spcAft>
                <a:spcPts val="0"/>
              </a:spcAft>
              <a:buClr>
                <a:schemeClr val="dk1"/>
              </a:buClr>
              <a:buSzPct val="25000"/>
              <a:buFont typeface="Arial" panose="020B0604020202020204" pitchFamily="34" charset="0"/>
              <a:buChar char="•"/>
            </a:pPr>
            <a:endParaRPr lang="en-US" dirty="0">
              <a:latin typeface="Arial"/>
              <a:cs typeface="Arial"/>
              <a:sym typeface="Arial"/>
            </a:endParaRPr>
          </a:p>
          <a:p>
            <a:pPr marL="171450" marR="0" lvl="0" indent="-171450" algn="l" rtl="0">
              <a:lnSpc>
                <a:spcPct val="100000"/>
              </a:lnSpc>
              <a:spcBef>
                <a:spcPts val="0"/>
              </a:spcBef>
              <a:spcAft>
                <a:spcPts val="0"/>
              </a:spcAft>
              <a:buClr>
                <a:schemeClr val="dk1"/>
              </a:buClr>
              <a:buSzPct val="250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22</a:t>
            </a:fld>
            <a:endParaRPr lang="zh-CN" altLang="en-US"/>
          </a:p>
        </p:txBody>
      </p:sp>
    </p:spTree>
    <p:extLst>
      <p:ext uri="{BB962C8B-B14F-4D97-AF65-F5344CB8AC3E}">
        <p14:creationId xmlns:p14="http://schemas.microsoft.com/office/powerpoint/2010/main" val="2832547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discuss about the compliance review process. </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2425222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dirty="0"/>
              <a:t>Even without any Civil Rights complaints, providers must have their Civil Rights compliance assessed. This occurs during the regular </a:t>
            </a:r>
            <a:r>
              <a:rPr lang="en-US" baseline="0" dirty="0"/>
              <a:t>review process, and </a:t>
            </a:r>
            <a:r>
              <a:rPr lang="en-US" dirty="0"/>
              <a:t>is referred to as a compliance review. </a:t>
            </a:r>
          </a:p>
          <a:p>
            <a:pPr marL="0" marR="0" lvl="0" indent="0" algn="l" rtl="0">
              <a:spcBef>
                <a:spcPts val="0"/>
              </a:spcBef>
              <a:buSzPct val="25000"/>
              <a:buNone/>
            </a:pPr>
            <a:endParaRPr lang="en-US" dirty="0"/>
          </a:p>
          <a:p>
            <a:r>
              <a:rPr lang="en-US" dirty="0"/>
              <a:t>FDC Monitors will conduct a Civil Rights compliance review as part of the CACFP program monitoring. </a:t>
            </a:r>
          </a:p>
          <a:p>
            <a:pPr marL="0" marR="0" lvl="0" indent="0" algn="l" rtl="0">
              <a:spcBef>
                <a:spcPts val="0"/>
              </a:spcBef>
              <a:buSzPct val="25000"/>
              <a:buNone/>
            </a:pPr>
            <a:r>
              <a:rPr lang="en-US" dirty="0"/>
              <a:t>During this compliance assessment, FDC monitors will review program operations and may ask providers questions about program access and policies. In addition, monitors will complete a meal service observation form. </a:t>
            </a:r>
          </a:p>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24</a:t>
            </a:fld>
            <a:endParaRPr lang="zh-CN" altLang="en-US"/>
          </a:p>
        </p:txBody>
      </p:sp>
    </p:spTree>
    <p:extLst>
      <p:ext uri="{BB962C8B-B14F-4D97-AF65-F5344CB8AC3E}">
        <p14:creationId xmlns:p14="http://schemas.microsoft.com/office/powerpoint/2010/main" val="3075191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of completing</a:t>
            </a:r>
            <a:r>
              <a:rPr lang="en-US" baseline="0" dirty="0"/>
              <a:t> these forms is straight forward; the monitor will be visually observing children during a meal service and determining the ethnicity and race of each child.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25</a:t>
            </a:fld>
            <a:endParaRPr lang="zh-CN" altLang="en-US"/>
          </a:p>
        </p:txBody>
      </p:sp>
    </p:spTree>
    <p:extLst>
      <p:ext uri="{BB962C8B-B14F-4D97-AF65-F5344CB8AC3E}">
        <p14:creationId xmlns:p14="http://schemas.microsoft.com/office/powerpoint/2010/main" val="1088022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the nondiscrimination</a:t>
            </a:r>
            <a:r>
              <a:rPr lang="en-US" baseline="0" dirty="0"/>
              <a:t> statement. This statement is from the USDA and is modified regularly to reflect the most current policy and information. </a:t>
            </a: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26</a:t>
            </a:fld>
            <a:endParaRPr lang="zh-CN" altLang="en-US"/>
          </a:p>
        </p:txBody>
      </p:sp>
    </p:spTree>
    <p:extLst>
      <p:ext uri="{BB962C8B-B14F-4D97-AF65-F5344CB8AC3E}">
        <p14:creationId xmlns:p14="http://schemas.microsoft.com/office/powerpoint/2010/main" val="2391350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current USDA nondiscrimination statement; all</a:t>
            </a:r>
            <a:r>
              <a:rPr lang="en-US" baseline="0" dirty="0"/>
              <a:t> of your program documents should include this year’s statement on any items that will be printed so that it is considered up-to-date. </a:t>
            </a: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27</a:t>
            </a:fld>
            <a:endParaRPr lang="zh-CN" altLang="en-US"/>
          </a:p>
        </p:txBody>
      </p:sp>
    </p:spTree>
    <p:extLst>
      <p:ext uri="{BB962C8B-B14F-4D97-AF65-F5344CB8AC3E}">
        <p14:creationId xmlns:p14="http://schemas.microsoft.com/office/powerpoint/2010/main" val="15721725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current USDA nondiscrimination statement; all</a:t>
            </a:r>
            <a:r>
              <a:rPr lang="en-US" baseline="0" dirty="0"/>
              <a:t> of your program documents should include this year’s statement on any items that will be available electronically so that it is considered up-to-date. </a:t>
            </a: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28</a:t>
            </a:fld>
            <a:endParaRPr lang="zh-CN" altLang="en-US"/>
          </a:p>
        </p:txBody>
      </p:sp>
    </p:spTree>
    <p:extLst>
      <p:ext uri="{BB962C8B-B14F-4D97-AF65-F5344CB8AC3E}">
        <p14:creationId xmlns:p14="http://schemas.microsoft.com/office/powerpoint/2010/main" val="3602486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dirty="0"/>
              <a:t>As</a:t>
            </a:r>
            <a:r>
              <a:rPr lang="en-US" baseline="0" dirty="0"/>
              <a:t> a provider, y</a:t>
            </a:r>
            <a:r>
              <a:rPr lang="en-US" dirty="0"/>
              <a:t>ou must link or post the full USDA nondiscrimination</a:t>
            </a:r>
            <a:r>
              <a:rPr lang="en-US" baseline="0" dirty="0"/>
              <a:t> statement </a:t>
            </a:r>
            <a:r>
              <a:rPr lang="en-US" dirty="0"/>
              <a:t>on all vital documents and information produced for the public, including</a:t>
            </a:r>
            <a:r>
              <a:rPr lang="en-US" baseline="0" dirty="0"/>
              <a:t> program home web pages, and subrecipient webpages. </a:t>
            </a:r>
          </a:p>
          <a:p>
            <a:pPr marL="0" marR="0" lvl="0" indent="0" algn="l" rtl="0">
              <a:spcBef>
                <a:spcPts val="0"/>
              </a:spcBef>
              <a:buSzPct val="25000"/>
              <a:buNone/>
            </a:pPr>
            <a:r>
              <a:rPr lang="en-US" baseline="0" dirty="0"/>
              <a:t>A direct hyperlink to the full statement may be used on web pages</a:t>
            </a:r>
          </a:p>
          <a:p>
            <a:pPr marL="0" marR="0" lvl="0" indent="0" algn="l" rtl="0">
              <a:spcBef>
                <a:spcPts val="0"/>
              </a:spcBef>
              <a:buSzPct val="25000"/>
              <a:buNone/>
            </a:pPr>
            <a:endParaRPr lang="en-US" dirty="0"/>
          </a:p>
          <a:p>
            <a:pPr marL="0" marR="0" lvl="0" indent="0" algn="l" rtl="0">
              <a:spcBef>
                <a:spcPts val="0"/>
              </a:spcBef>
              <a:buSzPct val="25000"/>
              <a:buNone/>
            </a:pPr>
            <a:endParaRPr lang="en-US" dirty="0"/>
          </a:p>
          <a:p>
            <a:pPr marL="0" marR="0" lvl="0" indent="0" algn="l" rtl="0">
              <a:spcBef>
                <a:spcPts val="0"/>
              </a:spcBef>
              <a:buSzPct val="25000"/>
              <a:buNone/>
            </a:pPr>
            <a:br>
              <a:rPr lang="en-US" dirty="0"/>
            </a:br>
            <a:br>
              <a:rPr lang="en-US" dirty="0"/>
            </a:br>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29</a:t>
            </a:fld>
            <a:endParaRPr lang="zh-CN" altLang="en-US"/>
          </a:p>
        </p:txBody>
      </p:sp>
    </p:spTree>
    <p:extLst>
      <p:ext uri="{BB962C8B-B14F-4D97-AF65-F5344CB8AC3E}">
        <p14:creationId xmlns:p14="http://schemas.microsoft.com/office/powerpoint/2010/main" val="3139441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a:t>
            </a:r>
            <a:r>
              <a:rPr lang="en-US" baseline="0" dirty="0"/>
              <a:t>provides you with a brief outline of what we will be discussing during today’s presentation. </a:t>
            </a:r>
          </a:p>
          <a:p>
            <a:r>
              <a:rPr lang="en-US" baseline="0" dirty="0"/>
              <a:t>We will start with an introduction to Civil Rights, and then address several components of adhering to Civil Rights requirements, including:</a:t>
            </a:r>
          </a:p>
          <a:p>
            <a:pPr marL="171450" indent="-171450">
              <a:buFontTx/>
              <a:buChar char="-"/>
            </a:pPr>
            <a:r>
              <a:rPr lang="en-US" baseline="0" dirty="0"/>
              <a:t>Making reasonable modifications for participants with disabilities</a:t>
            </a:r>
          </a:p>
          <a:p>
            <a:pPr marL="171450" indent="-171450">
              <a:buFontTx/>
              <a:buChar char="-"/>
            </a:pPr>
            <a:r>
              <a:rPr lang="en-US" baseline="0" dirty="0"/>
              <a:t>Providing language assistance for individuals with limited English proficiency </a:t>
            </a:r>
          </a:p>
          <a:p>
            <a:pPr marL="171450" indent="-171450">
              <a:buFontTx/>
              <a:buChar char="-"/>
            </a:pPr>
            <a:r>
              <a:rPr lang="en-US" baseline="0" dirty="0"/>
              <a:t>Providing customer service and resolving conflicts in your program</a:t>
            </a:r>
          </a:p>
          <a:p>
            <a:pPr marL="171450" indent="-171450">
              <a:buFontTx/>
              <a:buChar char="-"/>
            </a:pPr>
            <a:r>
              <a:rPr lang="en-US" baseline="0" dirty="0"/>
              <a:t>Process and procedures for filing Civil Rights complaints</a:t>
            </a:r>
          </a:p>
          <a:p>
            <a:pPr marL="171450" indent="-171450">
              <a:buFontTx/>
              <a:buChar char="-"/>
            </a:pPr>
            <a:r>
              <a:rPr lang="en-US" baseline="0" dirty="0"/>
              <a:t>Civil Rights compliance reviews and Civil Rights training requirements, and finally</a:t>
            </a:r>
          </a:p>
          <a:p>
            <a:pPr marL="171450" indent="-171450">
              <a:buFontTx/>
              <a:buChar char="-"/>
            </a:pPr>
            <a:r>
              <a:rPr lang="en-US" baseline="0" dirty="0"/>
              <a:t>The current USDA nondiscrimination statement</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28493562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your website,</a:t>
            </a:r>
            <a:r>
              <a:rPr lang="en-US" baseline="0" dirty="0"/>
              <a:t> r</a:t>
            </a:r>
            <a:r>
              <a:rPr lang="en-US" dirty="0"/>
              <a:t>eview all of your organization's documents to identify those that mention CACFP. Include the CACFP Nondiscrimination statement on documents that mention CACFP in at least the same size font as the smallest font on the document.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for example, you have a flyer advertising the CACFP program and some of the text is size 18 font and some of the text is size 11 font. You will need to put the nondiscrimination statement on the flyer at a minimum of size 11 font. If you have questions about specific documents, please contact your Sponsoring Agency.</a:t>
            </a:r>
            <a:br>
              <a:rPr lang="en-US" dirty="0"/>
            </a:br>
            <a:br>
              <a:rPr lang="en-US" dirty="0"/>
            </a:br>
            <a:r>
              <a:rPr lang="en-US" dirty="0"/>
              <a:t>By putting this information on your CACFP documents it gives participants the information on how to file a complaint if they are too intimidated to ask someone in your organization. </a:t>
            </a:r>
            <a:br>
              <a:rPr lang="en-US" dirty="0"/>
            </a:br>
            <a:br>
              <a:rPr lang="en-US" dirty="0"/>
            </a:br>
            <a:r>
              <a:rPr lang="en-US" dirty="0"/>
              <a:t>Please also note that the formatting of this statement may not be changed but if the full statement does not seem practical to add to a smaller item like a magnet or pen, you can use the shortened version of this statement “This institution is an equal opportunity provider”. </a:t>
            </a:r>
          </a:p>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30</a:t>
            </a:fld>
            <a:endParaRPr lang="zh-CN" altLang="en-US"/>
          </a:p>
        </p:txBody>
      </p:sp>
    </p:spTree>
    <p:extLst>
      <p:ext uri="{BB962C8B-B14F-4D97-AF65-F5344CB8AC3E}">
        <p14:creationId xmlns:p14="http://schemas.microsoft.com/office/powerpoint/2010/main" val="724166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Providers should post the Building for the Future flyer (this is the newest version from USDA) in their homes where it is easily accessible to parents and families (such as a bulletin board or parent board). </a:t>
            </a:r>
          </a:p>
          <a:p>
            <a:endParaRPr lang="en-US" dirty="0"/>
          </a:p>
          <a:p>
            <a:r>
              <a:rPr lang="en-US" dirty="0"/>
              <a:t>In addition, the Building for the Future pamphlet should be included with the enrollment form for all new child enrollments. </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31</a:t>
            </a:fld>
            <a:endParaRPr lang="zh-CN" altLang="en-US"/>
          </a:p>
        </p:txBody>
      </p:sp>
    </p:spTree>
    <p:extLst>
      <p:ext uri="{BB962C8B-B14F-4D97-AF65-F5344CB8AC3E}">
        <p14:creationId xmlns:p14="http://schemas.microsoft.com/office/powerpoint/2010/main" val="24803902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a:t>
            </a:r>
            <a:r>
              <a:rPr lang="en-US" baseline="0" dirty="0"/>
              <a:t> questions about this presentation, please do not hesitate to reach out to your Sponsoring Organization. </a:t>
            </a: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32</a:t>
            </a:fld>
            <a:endParaRPr lang="zh-CN" altLang="en-US"/>
          </a:p>
        </p:txBody>
      </p:sp>
    </p:spTree>
    <p:extLst>
      <p:ext uri="{BB962C8B-B14F-4D97-AF65-F5344CB8AC3E}">
        <p14:creationId xmlns:p14="http://schemas.microsoft.com/office/powerpoint/2010/main" val="17269468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33</a:t>
            </a:fld>
            <a:endParaRPr lang="zh-CN" altLang="en-US"/>
          </a:p>
        </p:txBody>
      </p:sp>
    </p:spTree>
    <p:extLst>
      <p:ext uri="{BB962C8B-B14F-4D97-AF65-F5344CB8AC3E}">
        <p14:creationId xmlns:p14="http://schemas.microsoft.com/office/powerpoint/2010/main" val="3542063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 with an introduction to Civil Rights.</a:t>
            </a:r>
            <a:r>
              <a:rPr lang="en-US" baseline="0" dirty="0"/>
              <a:t> </a:t>
            </a:r>
          </a:p>
          <a:p>
            <a:endParaRPr lang="en-US" baseline="0" dirty="0"/>
          </a:p>
          <a:p>
            <a:r>
              <a:rPr lang="en-US" baseline="0" dirty="0"/>
              <a:t>I</a:t>
            </a:r>
            <a:r>
              <a:rPr lang="en-US" dirty="0"/>
              <a:t>n</a:t>
            </a:r>
            <a:r>
              <a:rPr lang="en-US" baseline="0" dirty="0"/>
              <a:t> this section we will cover the USDA requirements on Civil Rights adherence, what discrimination means, and who is protected under the nondiscrimination policy. </a:t>
            </a: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4032451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rtl="0">
              <a:spcBef>
                <a:spcPts val="0"/>
              </a:spcBef>
              <a:buSzPct val="25000"/>
              <a:buNone/>
            </a:pPr>
            <a:r>
              <a:rPr lang="en-US" dirty="0">
                <a:latin typeface="Arial"/>
                <a:ea typeface="Arial"/>
                <a:cs typeface="Arial"/>
                <a:sym typeface="Arial"/>
              </a:rPr>
              <a:t>The USDA prohibits discrimination in all of its programs and activities, which includes CACFP. This means that the USDA must ensure that public funds are not spent in a way which encourages, subsidizes, or results in discrimination. </a:t>
            </a:r>
          </a:p>
          <a:p>
            <a:pPr marL="228600" marR="0" lvl="0" indent="-228600" algn="l" rtl="0">
              <a:spcBef>
                <a:spcPts val="0"/>
              </a:spcBef>
              <a:buSzPct val="25000"/>
              <a:buNone/>
            </a:pPr>
            <a:endParaRPr lang="en-US" dirty="0">
              <a:latin typeface="Arial"/>
              <a:ea typeface="Arial"/>
              <a:cs typeface="Arial"/>
              <a:sym typeface="Arial"/>
            </a:endParaRPr>
          </a:p>
          <a:p>
            <a:pPr marL="228600" marR="0" lvl="0" indent="-228600" algn="l" defTabSz="914400" rtl="0" eaLnBrk="1" fontAlgn="auto" latinLnBrk="0" hangingPunct="1">
              <a:lnSpc>
                <a:spcPct val="100000"/>
              </a:lnSpc>
              <a:spcBef>
                <a:spcPts val="0"/>
              </a:spcBef>
              <a:spcAft>
                <a:spcPts val="0"/>
              </a:spcAft>
              <a:buClrTx/>
              <a:buSzPct val="25000"/>
              <a:buFontTx/>
              <a:buNone/>
              <a:tabLst/>
              <a:defRPr/>
            </a:pPr>
            <a:r>
              <a:rPr lang="en-US" dirty="0">
                <a:latin typeface="Arial"/>
                <a:ea typeface="Arial"/>
                <a:cs typeface="Arial"/>
                <a:sym typeface="Arial"/>
              </a:rPr>
              <a:t>Therefore, if you are receiving federal funds through CACFP you need to assure that your organization is meeting all Civil Rights requirements. This is</a:t>
            </a:r>
            <a:r>
              <a:rPr lang="en-US" baseline="0" dirty="0">
                <a:latin typeface="Arial"/>
                <a:ea typeface="Arial"/>
                <a:cs typeface="Arial"/>
                <a:sym typeface="Arial"/>
              </a:rPr>
              <a:t> part of the contract you sign when you become a CACFP Family Day Care provider. </a:t>
            </a:r>
            <a:endParaRPr lang="en-US" dirty="0"/>
          </a:p>
          <a:p>
            <a:pPr marL="228600" marR="0" lvl="0" indent="-228600" algn="l" rtl="0">
              <a:spcBef>
                <a:spcPts val="0"/>
              </a:spcBef>
              <a:buSzPct val="25000"/>
              <a:buNone/>
            </a:pPr>
            <a:endParaRPr lang="en-US" dirty="0">
              <a:latin typeface="Arial"/>
              <a:ea typeface="Arial"/>
              <a:cs typeface="Arial"/>
              <a:sym typeface="Arial"/>
            </a:endParaRPr>
          </a:p>
          <a:p>
            <a:pPr marL="228600" marR="0" lvl="0" indent="-228600" algn="l" rtl="0">
              <a:spcBef>
                <a:spcPts val="0"/>
              </a:spcBef>
              <a:buSzPct val="25000"/>
              <a:buNone/>
            </a:pPr>
            <a:endParaRPr lang="en-US" dirty="0">
              <a:latin typeface="Arial"/>
              <a:ea typeface="Arial"/>
              <a:cs typeface="Arial"/>
              <a:sym typeface="Arial"/>
            </a:endParaRP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3559429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rtl="0">
              <a:spcBef>
                <a:spcPts val="0"/>
              </a:spcBef>
              <a:buSzPct val="25000"/>
              <a:buNone/>
            </a:pPr>
            <a:r>
              <a:rPr lang="en-US" dirty="0">
                <a:latin typeface="Arial"/>
                <a:ea typeface="Arial"/>
                <a:cs typeface="Arial"/>
                <a:sym typeface="Arial"/>
              </a:rPr>
              <a:t>So,</a:t>
            </a:r>
            <a:r>
              <a:rPr lang="en-US" baseline="0" dirty="0">
                <a:latin typeface="Arial"/>
                <a:ea typeface="Arial"/>
                <a:cs typeface="Arial"/>
                <a:sym typeface="Arial"/>
              </a:rPr>
              <a:t> what exactly are Civil Rights? </a:t>
            </a:r>
            <a:r>
              <a:rPr lang="en-US" dirty="0">
                <a:latin typeface="Arial"/>
                <a:ea typeface="Arial"/>
                <a:cs typeface="Arial"/>
                <a:sym typeface="Arial"/>
              </a:rPr>
              <a:t>Civil Rights are </a:t>
            </a:r>
            <a:r>
              <a:rPr lang="en-US" baseline="0" dirty="0">
                <a:latin typeface="Arial"/>
                <a:ea typeface="Arial"/>
                <a:cs typeface="Arial"/>
                <a:sym typeface="Arial"/>
              </a:rPr>
              <a:t>the right to freedom from discrimination. </a:t>
            </a:r>
          </a:p>
          <a:p>
            <a:pPr marL="228600" marR="0" lvl="0" indent="-228600" algn="l" rtl="0">
              <a:spcBef>
                <a:spcPts val="0"/>
              </a:spcBef>
              <a:buSzPct val="25000"/>
              <a:buNone/>
            </a:pPr>
            <a:endParaRPr lang="en-US" baseline="0" dirty="0">
              <a:latin typeface="Arial"/>
              <a:ea typeface="Arial"/>
              <a:cs typeface="Arial"/>
              <a:sym typeface="Arial"/>
            </a:endParaRPr>
          </a:p>
          <a:p>
            <a:pPr marL="228600" marR="0" lvl="0" indent="-228600" algn="l" rtl="0">
              <a:spcBef>
                <a:spcPts val="0"/>
              </a:spcBef>
              <a:buSzPct val="25000"/>
              <a:buNone/>
            </a:pPr>
            <a:r>
              <a:rPr lang="en-US" dirty="0">
                <a:latin typeface="Arial"/>
                <a:ea typeface="Arial"/>
                <a:cs typeface="Arial"/>
                <a:sym typeface="Arial"/>
              </a:rPr>
              <a:t>Discrimination is defined as, “the act of distinguishing one person or group of persons from others, either intentionally, by neglect, or by the effect of actions or lack of actions based on their protected classes.” </a:t>
            </a:r>
          </a:p>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423516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baseline="0" dirty="0">
                <a:solidFill>
                  <a:srgbClr val="000000"/>
                </a:solidFill>
                <a:latin typeface="Arial"/>
                <a:ea typeface="Arial"/>
                <a:cs typeface="Arial"/>
                <a:sym typeface="Arial"/>
              </a:rPr>
              <a:t>The definition of discrimination from the previous slide included the phrase </a:t>
            </a:r>
            <a:r>
              <a:rPr lang="en-US" dirty="0">
                <a:solidFill>
                  <a:srgbClr val="000000"/>
                </a:solidFill>
                <a:latin typeface="Arial"/>
                <a:ea typeface="Arial"/>
                <a:cs typeface="Arial"/>
                <a:sym typeface="Arial"/>
              </a:rPr>
              <a:t>“protected classes”.  So what are protected classes?</a:t>
            </a:r>
            <a:r>
              <a:rPr lang="en-US" baseline="0" dirty="0">
                <a:solidFill>
                  <a:srgbClr val="000000"/>
                </a:solidFill>
                <a:latin typeface="Arial"/>
                <a:ea typeface="Arial"/>
                <a:cs typeface="Arial"/>
                <a:sym typeface="Arial"/>
              </a:rPr>
              <a:t> A protected class is </a:t>
            </a:r>
            <a:r>
              <a:rPr lang="en-US" dirty="0">
                <a:solidFill>
                  <a:srgbClr val="000000"/>
                </a:solidFill>
                <a:latin typeface="Arial"/>
                <a:ea typeface="Arial"/>
                <a:cs typeface="Arial"/>
                <a:sym typeface="Arial"/>
              </a:rPr>
              <a:t>any person, or group of people, who have characteristics for which discrimination is prohibited.</a:t>
            </a:r>
          </a:p>
          <a:p>
            <a:pPr lvl="0" rtl="0">
              <a:lnSpc>
                <a:spcPct val="115000"/>
              </a:lnSpc>
              <a:spcBef>
                <a:spcPts val="0"/>
              </a:spcBef>
              <a:buClr>
                <a:srgbClr val="000000"/>
              </a:buClr>
              <a:buSzPct val="91666"/>
              <a:buFont typeface="Arial"/>
              <a:buNone/>
            </a:pPr>
            <a:endParaRPr lang="en-US" dirty="0">
              <a:solidFill>
                <a:srgbClr val="000000"/>
              </a:solidFill>
              <a:latin typeface="Arial"/>
              <a:ea typeface="Arial"/>
              <a:cs typeface="Arial"/>
              <a:sym typeface="Arial"/>
            </a:endParaRPr>
          </a:p>
          <a:p>
            <a:pPr marL="0" marR="0" lvl="0" indent="0" algn="l" defTabSz="914400" rtl="0" eaLnBrk="1" fontAlgn="auto" latinLnBrk="0" hangingPunct="1">
              <a:lnSpc>
                <a:spcPct val="115000"/>
              </a:lnSpc>
              <a:spcBef>
                <a:spcPts val="0"/>
              </a:spcBef>
              <a:spcAft>
                <a:spcPts val="0"/>
              </a:spcAft>
              <a:buClrTx/>
              <a:buSzPct val="91666"/>
              <a:buFontTx/>
              <a:buNone/>
              <a:tabLst/>
              <a:defRPr/>
            </a:pPr>
            <a:r>
              <a:rPr lang="en-US" dirty="0">
                <a:solidFill>
                  <a:srgbClr val="000000"/>
                </a:solidFill>
                <a:latin typeface="Arial"/>
                <a:ea typeface="Arial"/>
                <a:cs typeface="Arial"/>
                <a:sym typeface="Arial"/>
              </a:rPr>
              <a:t>National policy identifies</a:t>
            </a:r>
            <a:r>
              <a:rPr lang="en-US" baseline="0" dirty="0">
                <a:solidFill>
                  <a:srgbClr val="000000"/>
                </a:solidFill>
                <a:latin typeface="Arial"/>
                <a:ea typeface="Arial"/>
                <a:cs typeface="Arial"/>
                <a:sym typeface="Arial"/>
              </a:rPr>
              <a:t> </a:t>
            </a:r>
            <a:r>
              <a:rPr lang="en-US" dirty="0">
                <a:solidFill>
                  <a:srgbClr val="000000"/>
                </a:solidFill>
                <a:latin typeface="Arial"/>
                <a:ea typeface="Arial"/>
                <a:cs typeface="Arial"/>
                <a:sym typeface="Arial"/>
              </a:rPr>
              <a:t>six protected classes; these classes are race, color, national origin, age, sex, and disability. In addition to the six</a:t>
            </a:r>
            <a:r>
              <a:rPr lang="en-US" baseline="0" dirty="0">
                <a:solidFill>
                  <a:srgbClr val="000000"/>
                </a:solidFill>
                <a:latin typeface="Arial"/>
                <a:ea typeface="Arial"/>
                <a:cs typeface="Arial"/>
                <a:sym typeface="Arial"/>
              </a:rPr>
              <a:t> national classes, </a:t>
            </a:r>
            <a:r>
              <a:rPr lang="en-US" dirty="0">
                <a:solidFill>
                  <a:srgbClr val="000000"/>
                </a:solidFill>
                <a:latin typeface="Arial"/>
                <a:ea typeface="Arial"/>
                <a:cs typeface="Arial"/>
                <a:sym typeface="Arial"/>
              </a:rPr>
              <a:t>Massachusetts has three additional protected</a:t>
            </a:r>
            <a:r>
              <a:rPr lang="en-US" baseline="0" dirty="0">
                <a:solidFill>
                  <a:srgbClr val="000000"/>
                </a:solidFill>
                <a:latin typeface="Arial"/>
                <a:ea typeface="Arial"/>
                <a:cs typeface="Arial"/>
                <a:sym typeface="Arial"/>
              </a:rPr>
              <a:t> </a:t>
            </a:r>
            <a:r>
              <a:rPr lang="en-US" dirty="0">
                <a:solidFill>
                  <a:srgbClr val="000000"/>
                </a:solidFill>
                <a:latin typeface="Arial"/>
                <a:ea typeface="Arial"/>
                <a:cs typeface="Arial"/>
                <a:sym typeface="Arial"/>
              </a:rPr>
              <a:t>classes which are Religion, gender identity, and sexual orientation.</a:t>
            </a:r>
          </a:p>
          <a:p>
            <a:pPr lvl="0" rtl="0">
              <a:lnSpc>
                <a:spcPct val="115000"/>
              </a:lnSpc>
              <a:spcBef>
                <a:spcPts val="0"/>
              </a:spcBef>
              <a:buClr>
                <a:srgbClr val="000000"/>
              </a:buClr>
              <a:buSzPct val="91666"/>
              <a:buFont typeface="Arial"/>
              <a:buNone/>
            </a:pPr>
            <a:endParaRPr lang="en-US" dirty="0">
              <a:solidFill>
                <a:srgbClr val="000000"/>
              </a:solidFill>
              <a:latin typeface="Arial"/>
              <a:ea typeface="Arial"/>
              <a:cs typeface="Arial"/>
              <a:sym typeface="Arial"/>
            </a:endParaRPr>
          </a:p>
          <a:p>
            <a:pPr lvl="0" rtl="0">
              <a:lnSpc>
                <a:spcPct val="115000"/>
              </a:lnSpc>
              <a:spcBef>
                <a:spcPts val="0"/>
              </a:spcBef>
              <a:buSzPct val="91666"/>
              <a:buNone/>
            </a:pPr>
            <a:r>
              <a:rPr lang="en-US" dirty="0">
                <a:solidFill>
                  <a:srgbClr val="000000"/>
                </a:solidFill>
                <a:latin typeface="Arial"/>
                <a:ea typeface="Arial"/>
                <a:cs typeface="Arial"/>
                <a:sym typeface="Arial"/>
              </a:rPr>
              <a:t>USDA programs must be delivered equitably to all people. Program providers must be made aware of the protected classes and their Civil Rights responsibilities in your organization and in the operation of CACFP.</a:t>
            </a:r>
          </a:p>
          <a:p>
            <a:pPr lvl="0" rtl="0">
              <a:lnSpc>
                <a:spcPct val="115000"/>
              </a:lnSpc>
              <a:spcBef>
                <a:spcPts val="0"/>
              </a:spcBef>
              <a:buSzPct val="91666"/>
              <a:buNone/>
            </a:pPr>
            <a:endParaRPr lang="en-US" dirty="0">
              <a:solidFill>
                <a:srgbClr val="000000"/>
              </a:solidFill>
              <a:latin typeface="Arial"/>
              <a:ea typeface="Arial"/>
              <a:cs typeface="Arial"/>
              <a:sym typeface="Arial"/>
            </a:endParaRPr>
          </a:p>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3539334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that</a:t>
            </a:r>
            <a:r>
              <a:rPr lang="en-US" baseline="0" dirty="0"/>
              <a:t> first section we </a:t>
            </a:r>
            <a:r>
              <a:rPr lang="en-US" dirty="0"/>
              <a:t>addressed what</a:t>
            </a:r>
            <a:r>
              <a:rPr lang="en-US" baseline="0" dirty="0"/>
              <a:t> Civil Rights are, and who is protected from discrimination.  In this section, we will discuss how programs are expected to make reasonable modifications to their program sites in order to meet the needs of program participants who may be part of a protected class. </a:t>
            </a: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4170548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a:ea typeface="Arial"/>
                <a:cs typeface="Arial"/>
                <a:sym typeface="Arial"/>
              </a:rPr>
              <a:t>In our discussion of protected classes</a:t>
            </a:r>
            <a:r>
              <a:rPr lang="en-US" baseline="0" dirty="0">
                <a:latin typeface="Arial"/>
                <a:ea typeface="Arial"/>
                <a:cs typeface="Arial"/>
                <a:sym typeface="Arial"/>
              </a:rPr>
              <a:t> </a:t>
            </a:r>
            <a:r>
              <a:rPr lang="en-US" dirty="0">
                <a:latin typeface="Arial"/>
                <a:ea typeface="Arial"/>
                <a:cs typeface="Arial"/>
                <a:sym typeface="Arial"/>
              </a:rPr>
              <a:t>we saw that one nationally-protected class is individuals with a disability.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a:ea typeface="Arial"/>
                <a:cs typeface="Arial"/>
                <a:sym typeface="Arial"/>
              </a:rPr>
              <a:t>As</a:t>
            </a:r>
            <a:r>
              <a:rPr lang="en-US" baseline="0" dirty="0">
                <a:latin typeface="Arial"/>
                <a:ea typeface="Arial"/>
                <a:cs typeface="Arial"/>
                <a:sym typeface="Arial"/>
              </a:rPr>
              <a:t> a</a:t>
            </a:r>
            <a:r>
              <a:rPr lang="en-US" dirty="0">
                <a:latin typeface="Arial"/>
                <a:ea typeface="Arial"/>
                <a:cs typeface="Arial"/>
                <a:sym typeface="Arial"/>
              </a:rPr>
              <a:t>n individual’s</a:t>
            </a:r>
            <a:r>
              <a:rPr lang="en-US" baseline="0" dirty="0">
                <a:latin typeface="Arial"/>
                <a:ea typeface="Arial"/>
                <a:cs typeface="Arial"/>
                <a:sym typeface="Arial"/>
              </a:rPr>
              <a:t> disability may impact their diet or nutritional needs, </a:t>
            </a:r>
            <a:r>
              <a:rPr lang="en-US" baseline="0" dirty="0">
                <a:latin typeface="Arial"/>
                <a:cs typeface="Arial"/>
                <a:sym typeface="Arial"/>
              </a:rPr>
              <a:t>the USDA </a:t>
            </a:r>
            <a:r>
              <a:rPr lang="en-US" b="1" baseline="0" dirty="0">
                <a:latin typeface="Arial"/>
                <a:cs typeface="Arial"/>
                <a:sym typeface="Arial"/>
              </a:rPr>
              <a:t>requires</a:t>
            </a:r>
            <a:r>
              <a:rPr lang="en-US" baseline="0" dirty="0">
                <a:latin typeface="Arial"/>
                <a:cs typeface="Arial"/>
                <a:sym typeface="Arial"/>
              </a:rPr>
              <a:t> that p</a:t>
            </a:r>
            <a:r>
              <a:rPr lang="en-US" dirty="0"/>
              <a:t>rogram operators make reasonable modifications to the meal,</a:t>
            </a:r>
            <a:r>
              <a:rPr lang="en-US" baseline="0" dirty="0"/>
              <a:t> including providing special meals at no additional cost, to accommodate someone with a disability. Meal modifications may include offering an alternative to a food that a child is allergic to, altering the consistency of a food component to facilitate feeding, or supporting the child during the meal service so they may participate in the meal. </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1639811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94610" y="1099804"/>
            <a:ext cx="10515600" cy="1325563"/>
          </a:xfrm>
        </p:spPr>
        <p:txBody>
          <a:bodyPr/>
          <a:lstStyle/>
          <a:p>
            <a:r>
              <a:rPr lang="en-US" dirty="0"/>
              <a:t>Click to edit Master title style</a:t>
            </a:r>
          </a:p>
        </p:txBody>
      </p: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a:xfrm>
            <a:off x="0" y="2651126"/>
            <a:ext cx="2807595" cy="874127"/>
          </a:xfrm>
        </p:spPr>
        <p:txBody>
          <a:bodyPr/>
          <a:lstStyle/>
          <a:p>
            <a:r>
              <a:rPr lang="en-US"/>
              <a:t>Click to edit Master title style</a:t>
            </a:r>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4668EC-92F0-4572-9577-023BA49E05D2}" type="datetime1">
              <a:rPr lang="en-US" altLang="zh-CN" smtClean="0"/>
              <a:pPr/>
              <a:t>8/19/2021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74637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Title 1"/>
          <p:cNvSpPr>
            <a:spLocks noGrp="1"/>
          </p:cNvSpPr>
          <p:nvPr>
            <p:ph type="title"/>
          </p:nvPr>
        </p:nvSpPr>
        <p:spPr>
          <a:xfrm>
            <a:off x="2103120" y="2287246"/>
            <a:ext cx="9930384" cy="1325563"/>
          </a:xfrm>
        </p:spPr>
        <p:txBody>
          <a:bodyPr/>
          <a:lstStyle/>
          <a:p>
            <a:r>
              <a:rPr lang="en-US"/>
              <a:t>Click to edit Master title style</a:t>
            </a:r>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8/19/2021</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6" r:id="rId4"/>
    <p:sldLayoutId id="2147483661" r:id="rId5"/>
    <p:sldLayoutId id="2147483660" r:id="rId6"/>
    <p:sldLayoutId id="2147483664" r:id="rId7"/>
    <p:sldLayoutId id="2147483652" r:id="rId8"/>
    <p:sldLayoutId id="2147483657" r:id="rId9"/>
    <p:sldLayoutId id="2147483654" r:id="rId10"/>
    <p:sldLayoutId id="2147483663" r:id="rId11"/>
    <p:sldLayoutId id="2147483662" r:id="rId12"/>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hyperlink" Target="https://fns-prod.azureedge.net/sites/default/files/cacfp/CACFP14-2017_SFSP10-2017os.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14.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usda.gov/sites/default/files/documents/USDA-OASCR%20P-Complaint-Form-0508-0002-508-11-28-17Fax2Mail.pdf"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16.jpeg"/><Relationship Id="rId4" Type="http://schemas.openxmlformats.org/officeDocument/2006/relationships/hyperlink" Target="https://www.usda.gov/oascr/how-to-file-a-program-discrimination-complai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www.doe.mass.edu/prs/"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www.doe.mass.edu/cnp/usda-nondiscrimination.html"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hyperlink" Target="http://www.doe.mass.edu/news/news.aspx?id=21438" TargetMode="External"/><Relationship Id="rId4" Type="http://schemas.openxmlformats.org/officeDocument/2006/relationships/hyperlink" Target="https://www.ascr.usda.gov/node/119"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usda.gov/sites/default/files/documents/USDA-OASCR%20P-Complaint-Form-0508-0002-508-11-28-17Fax2Mail.pdf"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hyperlink" Target="mailto:program.intake@usda.gov" TargetMode="External"/><Relationship Id="rId4" Type="http://schemas.openxmlformats.org/officeDocument/2006/relationships/hyperlink" Target="https://www.usda.gov/oascr/how-to-file-a-program-discrimination-complaint"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usda.gov/sites/default/files/documents/USDA-OASCR%20P-Complaint-Form-0508-0002-508-11-28-17Fax2Mail.pdf"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hyperlink" Target="mailto:program.intake@usda.gov" TargetMode="External"/><Relationship Id="rId4" Type="http://schemas.openxmlformats.org/officeDocument/2006/relationships/hyperlink" Target="https://www.usda.gov/oascr/how-to-file-a-program-discrimination-complaint"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doe.mass.edu/cnp/usda-nondiscrimination.html"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https://fns-prod.azureedge.net/sites/default/files/113-1.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fns-prod.azureedge.net/sites/default/files/113-1.pdf"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6654" y="1958196"/>
            <a:ext cx="6678954" cy="1189953"/>
          </a:xfrm>
        </p:spPr>
        <p:txBody>
          <a:bodyPr/>
          <a:lstStyle/>
          <a:p>
            <a:r>
              <a:rPr lang="en-US" altLang="zh-CN" dirty="0">
                <a:latin typeface="Segoe SemiBold" panose="020B0703040204020203" pitchFamily="34" charset="0"/>
                <a:cs typeface="Segoe SemiBold" panose="020B0703040204020203" pitchFamily="34" charset="0"/>
              </a:rPr>
              <a:t>FY22 Civil Rights Compliance Training for FDC Providers</a:t>
            </a:r>
            <a:endParaRPr lang="en-US" dirty="0"/>
          </a:p>
        </p:txBody>
      </p:sp>
      <p:sp>
        <p:nvSpPr>
          <p:cNvPr id="3" name="Subtitle 2"/>
          <p:cNvSpPr>
            <a:spLocks noGrp="1"/>
          </p:cNvSpPr>
          <p:nvPr>
            <p:ph type="subTitle" idx="1"/>
          </p:nvPr>
        </p:nvSpPr>
        <p:spPr>
          <a:xfrm>
            <a:off x="5417389" y="3265714"/>
            <a:ext cx="6659592" cy="1211395"/>
          </a:xfrm>
        </p:spPr>
        <p:txBody>
          <a:bodyPr/>
          <a:lstStyle/>
          <a:p>
            <a:r>
              <a:rPr lang="en-US" altLang="zh-CN" sz="2800" dirty="0"/>
              <a:t>Child and Adult Care Food Program (CACFP)</a:t>
            </a:r>
            <a:endParaRPr lang="zh-CN" alt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Picture of girl eating a sandwhich at a lunch table" title="Girl eating sandwhich"/>
          <p:cNvPicPr>
            <a:picLocks noGrp="1" noChangeAspect="1"/>
          </p:cNvPicPr>
          <p:nvPr>
            <p:ph type="pic" idx="1"/>
          </p:nvPr>
        </p:nvPicPr>
        <p:blipFill>
          <a:blip r:embed="rId3">
            <a:extLst>
              <a:ext uri="{28A0092B-C50C-407E-A947-70E740481C1C}">
                <a14:useLocalDpi xmlns:a14="http://schemas.microsoft.com/office/drawing/2010/main" val="0"/>
              </a:ext>
            </a:extLst>
          </a:blip>
          <a:srcRect l="4502" r="4502"/>
          <a:stretch>
            <a:fillRect/>
          </a:stretch>
        </p:blipFill>
        <p:spPr>
          <a:xfrm>
            <a:off x="7556304" y="2451050"/>
            <a:ext cx="4382411" cy="3205167"/>
          </a:xfrm>
        </p:spPr>
      </p:pic>
      <p:sp>
        <p:nvSpPr>
          <p:cNvPr id="3" name="Content Placeholder 2"/>
          <p:cNvSpPr>
            <a:spLocks noGrp="1"/>
          </p:cNvSpPr>
          <p:nvPr>
            <p:ph type="body" sz="half" idx="2"/>
          </p:nvPr>
        </p:nvSpPr>
        <p:spPr>
          <a:xfrm>
            <a:off x="567744" y="2014310"/>
            <a:ext cx="6642954" cy="4342040"/>
          </a:xfrm>
        </p:spPr>
        <p:txBody>
          <a:bodyPr/>
          <a:lstStyle/>
          <a:p>
            <a:pPr marL="342900" indent="-342900">
              <a:buFont typeface="Arial" panose="020B0604020202020204" pitchFamily="34" charset="0"/>
              <a:buChar char="•"/>
            </a:pPr>
            <a:r>
              <a:rPr lang="en-US" sz="2800" dirty="0"/>
              <a:t>Reducing burden on disabled person to prove disability, program operator from having to determine disability</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b="1" dirty="0"/>
              <a:t>Expanded</a:t>
            </a:r>
            <a:r>
              <a:rPr lang="en-US" sz="2800" dirty="0"/>
              <a:t> and </a:t>
            </a:r>
            <a:r>
              <a:rPr lang="en-US" sz="2800" b="1" dirty="0"/>
              <a:t>clarified</a:t>
            </a:r>
            <a:r>
              <a:rPr lang="en-US" sz="2800" dirty="0"/>
              <a:t> definition of disability:</a:t>
            </a:r>
          </a:p>
          <a:p>
            <a:pPr marL="800100" lvl="1" indent="-342900">
              <a:buFont typeface="Arial" panose="020B0604020202020204" pitchFamily="34" charset="0"/>
              <a:buChar char="•"/>
            </a:pPr>
            <a:r>
              <a:rPr lang="en-US" sz="2800" i="1" dirty="0"/>
              <a:t>physical or mental impairment which limits one or more “major life activity”</a:t>
            </a:r>
          </a:p>
          <a:p>
            <a:pPr marL="1257300" lvl="2" indent="-342900">
              <a:buFont typeface="Arial" panose="020B0604020202020204" pitchFamily="34" charset="0"/>
              <a:buChar char="•"/>
            </a:pPr>
            <a:r>
              <a:rPr lang="en-US" sz="2400" dirty="0"/>
              <a:t>eating &amp; digestion</a:t>
            </a:r>
          </a:p>
          <a:p>
            <a:pPr marL="1257300" lvl="2" indent="-342900">
              <a:buFont typeface="Arial" panose="020B0604020202020204" pitchFamily="34" charset="0"/>
              <a:buChar char="•"/>
            </a:pPr>
            <a:endParaRPr lang="en-US" sz="2400" dirty="0"/>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10</a:t>
            </a:fld>
            <a:endParaRPr lang="zh-CN" altLang="en-US" dirty="0"/>
          </a:p>
        </p:txBody>
      </p:sp>
      <p:sp>
        <p:nvSpPr>
          <p:cNvPr id="5" name="Title 4"/>
          <p:cNvSpPr>
            <a:spLocks noGrp="1"/>
          </p:cNvSpPr>
          <p:nvPr>
            <p:ph type="title"/>
          </p:nvPr>
        </p:nvSpPr>
        <p:spPr/>
        <p:txBody>
          <a:bodyPr/>
          <a:lstStyle/>
          <a:p>
            <a:r>
              <a:rPr lang="en-US" dirty="0"/>
              <a:t>Defining disability</a:t>
            </a:r>
          </a:p>
        </p:txBody>
      </p:sp>
      <p:sp>
        <p:nvSpPr>
          <p:cNvPr id="7" name="Text Placeholder 6"/>
          <p:cNvSpPr>
            <a:spLocks noGrp="1"/>
          </p:cNvSpPr>
          <p:nvPr>
            <p:ph type="body" sz="half" idx="13"/>
          </p:nvPr>
        </p:nvSpPr>
        <p:spPr>
          <a:xfrm>
            <a:off x="567743" y="1201783"/>
            <a:ext cx="11370972" cy="812527"/>
          </a:xfrm>
        </p:spPr>
        <p:txBody>
          <a:bodyPr/>
          <a:lstStyle/>
          <a:p>
            <a:r>
              <a:rPr lang="en-US" dirty="0"/>
              <a:t>FNS language on disability definition: (</a:t>
            </a:r>
            <a:r>
              <a:rPr lang="en-US" dirty="0">
                <a:hlinkClick r:id="rId4"/>
              </a:rPr>
              <a:t>CACFP14-2017/SFSP 10-2017</a:t>
            </a:r>
            <a:r>
              <a:rPr lang="en-US" dirty="0"/>
              <a:t>)</a:t>
            </a:r>
          </a:p>
        </p:txBody>
      </p:sp>
    </p:spTree>
    <p:extLst>
      <p:ext uri="{BB962C8B-B14F-4D97-AF65-F5344CB8AC3E}">
        <p14:creationId xmlns:p14="http://schemas.microsoft.com/office/powerpoint/2010/main" val="1838778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7229C-EC7B-4063-A33B-28A5E87E32ED}" type="slidenum">
              <a:rPr lang="zh-CN" altLang="en-US" smtClean="0"/>
              <a:pPr/>
              <a:t>11</a:t>
            </a:fld>
            <a:endParaRPr lang="zh-CN" altLang="en-US" dirty="0"/>
          </a:p>
        </p:txBody>
      </p:sp>
      <p:sp>
        <p:nvSpPr>
          <p:cNvPr id="2" name="Title 1"/>
          <p:cNvSpPr>
            <a:spLocks noGrp="1"/>
          </p:cNvSpPr>
          <p:nvPr>
            <p:ph type="title"/>
          </p:nvPr>
        </p:nvSpPr>
        <p:spPr/>
        <p:txBody>
          <a:bodyPr/>
          <a:lstStyle/>
          <a:p>
            <a:r>
              <a:rPr lang="en-US" dirty="0"/>
              <a:t>Medical Statement to Request Special Meals and/or Accommodations in Child Nutrition Programs</a:t>
            </a:r>
          </a:p>
        </p:txBody>
      </p:sp>
      <p:sp>
        <p:nvSpPr>
          <p:cNvPr id="6" name="Text Placeholder 5"/>
          <p:cNvSpPr>
            <a:spLocks noGrp="1"/>
          </p:cNvSpPr>
          <p:nvPr>
            <p:ph type="body" sz="half" idx="13"/>
          </p:nvPr>
        </p:nvSpPr>
        <p:spPr>
          <a:xfrm>
            <a:off x="409075" y="1358915"/>
            <a:ext cx="4226824" cy="1600854"/>
          </a:xfrm>
        </p:spPr>
        <p:txBody>
          <a:bodyPr/>
          <a:lstStyle/>
          <a:p>
            <a:r>
              <a:rPr lang="en-US" dirty="0"/>
              <a:t>The updated medical statement form is available from your sponsor</a:t>
            </a:r>
          </a:p>
        </p:txBody>
      </p:sp>
      <p:sp>
        <p:nvSpPr>
          <p:cNvPr id="3" name="Content Placeholder 2"/>
          <p:cNvSpPr>
            <a:spLocks noGrp="1"/>
          </p:cNvSpPr>
          <p:nvPr>
            <p:ph type="body" sz="half" idx="2"/>
          </p:nvPr>
        </p:nvSpPr>
        <p:spPr>
          <a:xfrm>
            <a:off x="409074" y="3104146"/>
            <a:ext cx="4523873" cy="3068053"/>
          </a:xfrm>
        </p:spPr>
        <p:txBody>
          <a:bodyPr/>
          <a:lstStyle/>
          <a:p>
            <a:pPr marL="342900" indent="-342900">
              <a:buFontTx/>
              <a:buChar char="-"/>
            </a:pPr>
            <a:r>
              <a:rPr lang="en-US" dirty="0"/>
              <a:t>Updated language on disability, to include food allergies</a:t>
            </a:r>
          </a:p>
          <a:p>
            <a:pPr marL="342900" indent="-342900">
              <a:buFontTx/>
              <a:buChar char="-"/>
            </a:pPr>
            <a:r>
              <a:rPr lang="en-US" dirty="0"/>
              <a:t>Added specific language to acceptable substitutions </a:t>
            </a:r>
          </a:p>
          <a:p>
            <a:pPr marL="342900" indent="-342900">
              <a:buFontTx/>
              <a:buChar char="-"/>
            </a:pPr>
            <a:r>
              <a:rPr lang="en-US" dirty="0"/>
              <a:t>Medical authority signature</a:t>
            </a:r>
          </a:p>
        </p:txBody>
      </p:sp>
      <p:sp>
        <p:nvSpPr>
          <p:cNvPr id="9" name="Right Arrow 8" descr="Arrow" title="Right arrow"/>
          <p:cNvSpPr/>
          <p:nvPr/>
        </p:nvSpPr>
        <p:spPr>
          <a:xfrm>
            <a:off x="4920916" y="2346158"/>
            <a:ext cx="1455278" cy="2767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descr="Arrow" title="Right arrow"/>
          <p:cNvSpPr/>
          <p:nvPr/>
        </p:nvSpPr>
        <p:spPr>
          <a:xfrm>
            <a:off x="4920916" y="4118385"/>
            <a:ext cx="1455278" cy="2767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descr="arrow" title="Right arrow"/>
          <p:cNvSpPr/>
          <p:nvPr/>
        </p:nvSpPr>
        <p:spPr>
          <a:xfrm>
            <a:off x="4932948" y="5698110"/>
            <a:ext cx="1455278" cy="2767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stretch>
            <a:fillRect/>
          </a:stretch>
        </p:blipFill>
        <p:spPr>
          <a:xfrm>
            <a:off x="6470712" y="1088446"/>
            <a:ext cx="4376027" cy="5450466"/>
          </a:xfrm>
          <a:prstGeom prst="rect">
            <a:avLst/>
          </a:prstGeom>
          <a:ln>
            <a:solidFill>
              <a:schemeClr val="accent1"/>
            </a:solidFill>
          </a:ln>
        </p:spPr>
      </p:pic>
    </p:spTree>
    <p:extLst>
      <p:ext uri="{BB962C8B-B14F-4D97-AF65-F5344CB8AC3E}">
        <p14:creationId xmlns:p14="http://schemas.microsoft.com/office/powerpoint/2010/main" val="3333308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7229C-EC7B-4063-A33B-28A5E87E32ED}" type="slidenum">
              <a:rPr lang="zh-CN" altLang="en-US" smtClean="0"/>
              <a:pPr/>
              <a:t>12</a:t>
            </a:fld>
            <a:endParaRPr lang="zh-CN" altLang="en-US" dirty="0"/>
          </a:p>
        </p:txBody>
      </p:sp>
      <p:sp>
        <p:nvSpPr>
          <p:cNvPr id="5" name="Title 4"/>
          <p:cNvSpPr>
            <a:spLocks noGrp="1"/>
          </p:cNvSpPr>
          <p:nvPr>
            <p:ph type="title"/>
          </p:nvPr>
        </p:nvSpPr>
        <p:spPr/>
        <p:txBody>
          <a:bodyPr/>
          <a:lstStyle/>
          <a:p>
            <a:r>
              <a:rPr lang="en-US" sz="3200" b="1" dirty="0"/>
              <a:t>Accommodating a disability and meeting the meal pattern</a:t>
            </a:r>
            <a:endParaRPr lang="en-US" dirty="0"/>
          </a:p>
        </p:txBody>
      </p:sp>
      <p:sp>
        <p:nvSpPr>
          <p:cNvPr id="6" name="Text Placeholder 5"/>
          <p:cNvSpPr>
            <a:spLocks noGrp="1"/>
          </p:cNvSpPr>
          <p:nvPr>
            <p:ph type="body" sz="half" idx="13"/>
          </p:nvPr>
        </p:nvSpPr>
        <p:spPr>
          <a:xfrm>
            <a:off x="567743" y="1472464"/>
            <a:ext cx="3667372" cy="2149045"/>
          </a:xfrm>
        </p:spPr>
        <p:txBody>
          <a:bodyPr/>
          <a:lstStyle/>
          <a:p>
            <a:r>
              <a:rPr lang="en-US" dirty="0"/>
              <a:t>You can often accommodate a disability while remaining within the meal pattern. </a:t>
            </a:r>
          </a:p>
          <a:p>
            <a:endParaRPr lang="en-US" dirty="0"/>
          </a:p>
        </p:txBody>
      </p:sp>
      <p:sp>
        <p:nvSpPr>
          <p:cNvPr id="3" name="Text Placeholder 2"/>
          <p:cNvSpPr>
            <a:spLocks noGrp="1"/>
          </p:cNvSpPr>
          <p:nvPr>
            <p:ph type="body" sz="half" idx="2"/>
          </p:nvPr>
        </p:nvSpPr>
        <p:spPr>
          <a:xfrm>
            <a:off x="567743" y="3621509"/>
            <a:ext cx="3667372" cy="2310064"/>
          </a:xfrm>
        </p:spPr>
        <p:txBody>
          <a:bodyPr/>
          <a:lstStyle/>
          <a:p>
            <a:r>
              <a:rPr lang="en-US" dirty="0"/>
              <a:t>Meals that do not meet meal pattern </a:t>
            </a:r>
            <a:r>
              <a:rPr lang="en-US" i="1" dirty="0"/>
              <a:t>must</a:t>
            </a:r>
            <a:r>
              <a:rPr lang="en-US" dirty="0"/>
              <a:t> be supported by medical statement to be eligible for reimbursement. </a:t>
            </a:r>
            <a:endParaRPr lang="en-US" sz="4000" dirty="0"/>
          </a:p>
          <a:p>
            <a:endParaRPr lang="en-US" dirty="0"/>
          </a:p>
        </p:txBody>
      </p:sp>
      <p:pic>
        <p:nvPicPr>
          <p:cNvPr id="13" name="Picture 12" descr="Red apple" title="Ap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0130" y="2232629"/>
            <a:ext cx="3097996" cy="3097996"/>
          </a:xfrm>
          <a:prstGeom prst="rect">
            <a:avLst/>
          </a:prstGeom>
        </p:spPr>
      </p:pic>
      <p:sp>
        <p:nvSpPr>
          <p:cNvPr id="22" name="Multiply 21" descr="X placed over apple to indicate that it shouldn't be served in this circumstance" title="X"/>
          <p:cNvSpPr/>
          <p:nvPr/>
        </p:nvSpPr>
        <p:spPr>
          <a:xfrm>
            <a:off x="4691374" y="2586470"/>
            <a:ext cx="2776346" cy="2623521"/>
          </a:xfrm>
          <a:prstGeom prst="mathMultiply">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18" descr="Arrow pointing to tangerine" title="Arrow"/>
          <p:cNvSpPr/>
          <p:nvPr/>
        </p:nvSpPr>
        <p:spPr>
          <a:xfrm rot="19980444">
            <a:off x="7712251" y="2986266"/>
            <a:ext cx="944483" cy="4029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Placeholder 15" descr="Peeled tangerine" title="Tangerine"/>
          <p:cNvPicPr>
            <a:picLocks noGrp="1" noChangeAspect="1"/>
          </p:cNvPicPr>
          <p:nvPr>
            <p:ph type="pic" idx="1"/>
          </p:nvPr>
        </p:nvPicPr>
        <p:blipFill>
          <a:blip r:embed="rId4">
            <a:extLst>
              <a:ext uri="{28A0092B-C50C-407E-A947-70E740481C1C}">
                <a14:useLocalDpi xmlns:a14="http://schemas.microsoft.com/office/drawing/2010/main" val="0"/>
              </a:ext>
            </a:extLst>
          </a:blip>
          <a:srcRect l="16373" r="16373"/>
          <a:stretch>
            <a:fillRect/>
          </a:stretch>
        </p:blipFill>
        <p:spPr>
          <a:xfrm>
            <a:off x="8710894" y="1472464"/>
            <a:ext cx="2230020" cy="1866206"/>
          </a:xfrm>
        </p:spPr>
      </p:pic>
      <p:sp>
        <p:nvSpPr>
          <p:cNvPr id="18" name="TextBox 17" descr="Text &quot;OR&quot; " title="Or"/>
          <p:cNvSpPr txBox="1"/>
          <p:nvPr/>
        </p:nvSpPr>
        <p:spPr>
          <a:xfrm>
            <a:off x="8003141" y="3375011"/>
            <a:ext cx="1058779" cy="523220"/>
          </a:xfrm>
          <a:prstGeom prst="rect">
            <a:avLst/>
          </a:prstGeom>
          <a:noFill/>
        </p:spPr>
        <p:txBody>
          <a:bodyPr wrap="square" rtlCol="0">
            <a:spAutoFit/>
          </a:bodyPr>
          <a:lstStyle/>
          <a:p>
            <a:r>
              <a:rPr lang="en-US" sz="2800" b="1" dirty="0"/>
              <a:t>OR</a:t>
            </a:r>
            <a:endParaRPr lang="en-US" b="1" dirty="0"/>
          </a:p>
        </p:txBody>
      </p:sp>
      <p:sp>
        <p:nvSpPr>
          <p:cNvPr id="20" name="Right Arrow 19" descr="Arrow pointing to cucumbers" title="Arrow"/>
          <p:cNvSpPr/>
          <p:nvPr/>
        </p:nvSpPr>
        <p:spPr>
          <a:xfrm rot="1915527">
            <a:off x="7677966" y="3974124"/>
            <a:ext cx="991321" cy="402965"/>
          </a:xfrm>
          <a:prstGeom prst="rightArrow">
            <a:avLst>
              <a:gd name="adj1" fmla="val 50000"/>
              <a:gd name="adj2" fmla="val 460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liced cucumbers" title="Cucumbe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38968" y="4030077"/>
            <a:ext cx="2230020" cy="2230020"/>
          </a:xfrm>
          <a:prstGeom prst="rect">
            <a:avLst/>
          </a:prstGeom>
        </p:spPr>
      </p:pic>
    </p:spTree>
    <p:extLst>
      <p:ext uri="{BB962C8B-B14F-4D97-AF65-F5344CB8AC3E}">
        <p14:creationId xmlns:p14="http://schemas.microsoft.com/office/powerpoint/2010/main" val="1626327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03</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Title 2"/>
          <p:cNvSpPr>
            <a:spLocks noGrp="1"/>
          </p:cNvSpPr>
          <p:nvPr>
            <p:ph type="title"/>
          </p:nvPr>
        </p:nvSpPr>
        <p:spPr/>
        <p:txBody>
          <a:bodyPr/>
          <a:lstStyle/>
          <a:p>
            <a:r>
              <a:rPr lang="en-US" sz="3600" dirty="0"/>
              <a:t>Limited English Proficiency (LEP)</a:t>
            </a:r>
          </a:p>
        </p:txBody>
      </p:sp>
    </p:spTree>
    <p:extLst>
      <p:ext uri="{BB962C8B-B14F-4D97-AF65-F5344CB8AC3E}">
        <p14:creationId xmlns:p14="http://schemas.microsoft.com/office/powerpoint/2010/main" val="57214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Limited English Proficiency (LEP): language assistance</a:t>
            </a:r>
          </a:p>
        </p:txBody>
      </p:sp>
      <p:sp>
        <p:nvSpPr>
          <p:cNvPr id="3" name="Content Placeholder 2"/>
          <p:cNvSpPr>
            <a:spLocks noGrp="1"/>
          </p:cNvSpPr>
          <p:nvPr>
            <p:ph idx="1"/>
          </p:nvPr>
        </p:nvSpPr>
        <p:spPr>
          <a:xfrm>
            <a:off x="567743" y="1230403"/>
            <a:ext cx="11370972" cy="5282692"/>
          </a:xfrm>
        </p:spPr>
        <p:txBody>
          <a:bodyPr/>
          <a:lstStyle/>
          <a:p>
            <a:pPr marL="342900" lvl="1" indent="-342900">
              <a:lnSpc>
                <a:spcPct val="90000"/>
              </a:lnSpc>
              <a:spcBef>
                <a:spcPts val="0"/>
              </a:spcBef>
            </a:pPr>
            <a:r>
              <a:rPr lang="en-US" sz="3200" dirty="0"/>
              <a:t>Language barriers and Limited English Proficiency (LEP) as a source of program discrimination</a:t>
            </a:r>
          </a:p>
          <a:p>
            <a:pPr marL="342900" lvl="1" indent="-342900">
              <a:lnSpc>
                <a:spcPct val="90000"/>
              </a:lnSpc>
              <a:spcBef>
                <a:spcPts val="0"/>
              </a:spcBef>
            </a:pPr>
            <a:endParaRPr lang="en-US" sz="3200" dirty="0"/>
          </a:p>
          <a:p>
            <a:pPr marL="342900" lvl="1" indent="-342900">
              <a:lnSpc>
                <a:spcPct val="90000"/>
              </a:lnSpc>
              <a:spcBef>
                <a:spcPts val="0"/>
              </a:spcBef>
            </a:pPr>
            <a:r>
              <a:rPr lang="en-US" sz="3200" dirty="0"/>
              <a:t>Providers are responsible to take </a:t>
            </a:r>
            <a:r>
              <a:rPr lang="en-US" sz="3200" u="sng" dirty="0"/>
              <a:t>reasonable steps </a:t>
            </a:r>
            <a:r>
              <a:rPr lang="en-US" sz="3200" dirty="0"/>
              <a:t>to ensure access to their programs and activities by persons with Limited English proficiency (LEP). </a:t>
            </a:r>
          </a:p>
          <a:p>
            <a:pPr marL="342900" lvl="1" indent="-342900">
              <a:lnSpc>
                <a:spcPct val="90000"/>
              </a:lnSpc>
              <a:spcBef>
                <a:spcPts val="0"/>
              </a:spcBef>
            </a:pPr>
            <a:endParaRPr lang="en-US" dirty="0"/>
          </a:p>
          <a:p>
            <a:pPr marL="342900" lvl="1" indent="-342900">
              <a:lnSpc>
                <a:spcPct val="90000"/>
              </a:lnSpc>
              <a:spcBef>
                <a:spcPts val="0"/>
              </a:spcBef>
            </a:pPr>
            <a:r>
              <a:rPr lang="en-US" sz="3200" dirty="0"/>
              <a:t>Providers should work with their Sponsoring Organization to ensure access to language assistance services for persons with LEP (when necessary). </a:t>
            </a:r>
            <a:endParaRPr lang="en-US" sz="3600" dirty="0"/>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14</a:t>
            </a:fld>
            <a:endParaRPr lang="zh-CN" altLang="en-US" dirty="0"/>
          </a:p>
        </p:txBody>
      </p:sp>
    </p:spTree>
    <p:extLst>
      <p:ext uri="{BB962C8B-B14F-4D97-AF65-F5344CB8AC3E}">
        <p14:creationId xmlns:p14="http://schemas.microsoft.com/office/powerpoint/2010/main" val="3872757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assistance- reasonable steps</a:t>
            </a:r>
          </a:p>
        </p:txBody>
      </p:sp>
      <p:sp>
        <p:nvSpPr>
          <p:cNvPr id="3" name="Content Placeholder 2"/>
          <p:cNvSpPr>
            <a:spLocks noGrp="1"/>
          </p:cNvSpPr>
          <p:nvPr>
            <p:ph idx="1"/>
          </p:nvPr>
        </p:nvSpPr>
        <p:spPr/>
        <p:txBody>
          <a:bodyPr/>
          <a:lstStyle/>
          <a:p>
            <a:pPr marL="342900" lvl="1" indent="-342900">
              <a:lnSpc>
                <a:spcPct val="90000"/>
              </a:lnSpc>
              <a:spcBef>
                <a:spcPts val="0"/>
              </a:spcBef>
            </a:pPr>
            <a:r>
              <a:rPr lang="en-US" dirty="0">
                <a:sym typeface="Tahoma"/>
              </a:rPr>
              <a:t>What are “reasonable steps”?</a:t>
            </a:r>
          </a:p>
          <a:p>
            <a:pPr marL="749300" lvl="2" indent="-342900">
              <a:lnSpc>
                <a:spcPct val="90000"/>
              </a:lnSpc>
              <a:spcBef>
                <a:spcPts val="0"/>
              </a:spcBef>
            </a:pPr>
            <a:r>
              <a:rPr lang="en-US" dirty="0">
                <a:ea typeface="Segoe UI" panose="020B0502040204020203" pitchFamily="34" charset="0"/>
                <a:sym typeface="Tahoma"/>
              </a:rPr>
              <a:t>Number or proportion of LEP persons eligible to be served, or likely to be encountered </a:t>
            </a:r>
          </a:p>
          <a:p>
            <a:pPr marL="1257300" lvl="3" indent="-342900">
              <a:lnSpc>
                <a:spcPct val="90000"/>
              </a:lnSpc>
              <a:spcBef>
                <a:spcPts val="0"/>
              </a:spcBef>
            </a:pPr>
            <a:r>
              <a:rPr lang="en-US" sz="2200" dirty="0">
                <a:ea typeface="Segoe UI" panose="020B0502040204020203" pitchFamily="34" charset="0"/>
                <a:sym typeface="Tahoma"/>
              </a:rPr>
              <a:t>How many LEP people do you encounter in your general eligible population?</a:t>
            </a:r>
          </a:p>
          <a:p>
            <a:pPr marL="1257300" lvl="3" indent="-342900">
              <a:lnSpc>
                <a:spcPct val="90000"/>
              </a:lnSpc>
              <a:spcBef>
                <a:spcPts val="0"/>
              </a:spcBef>
            </a:pPr>
            <a:r>
              <a:rPr lang="en-US" sz="2200" dirty="0">
                <a:ea typeface="Segoe UI" panose="020B0502040204020203" pitchFamily="34" charset="0"/>
                <a:sym typeface="Tahoma"/>
              </a:rPr>
              <a:t>How many LEP people are likely to be encountered within your program’s service area?</a:t>
            </a:r>
          </a:p>
          <a:p>
            <a:pPr marL="749300" lvl="2" indent="-342900">
              <a:lnSpc>
                <a:spcPct val="90000"/>
              </a:lnSpc>
              <a:spcBef>
                <a:spcPts val="0"/>
              </a:spcBef>
            </a:pPr>
            <a:r>
              <a:rPr lang="en-US" dirty="0">
                <a:ea typeface="Segoe UI" panose="020B0502040204020203" pitchFamily="34" charset="0"/>
                <a:sym typeface="Tahoma"/>
              </a:rPr>
              <a:t>Frequency of contact with the program</a:t>
            </a:r>
          </a:p>
          <a:p>
            <a:pPr marL="1257300" lvl="3" indent="-342900">
              <a:lnSpc>
                <a:spcPct val="90000"/>
              </a:lnSpc>
              <a:spcBef>
                <a:spcPts val="0"/>
              </a:spcBef>
            </a:pPr>
            <a:r>
              <a:rPr lang="en-US" sz="2200" dirty="0">
                <a:ea typeface="Segoe UI" panose="020B0502040204020203" pitchFamily="34" charset="0"/>
                <a:sym typeface="Tahoma"/>
              </a:rPr>
              <a:t>How often do LEP individuals come in contact with your program?</a:t>
            </a:r>
          </a:p>
          <a:p>
            <a:pPr marL="749300" lvl="2" indent="-342900">
              <a:lnSpc>
                <a:spcPct val="90000"/>
              </a:lnSpc>
              <a:spcBef>
                <a:spcPts val="0"/>
              </a:spcBef>
            </a:pPr>
            <a:r>
              <a:rPr lang="en-US" dirty="0">
                <a:ea typeface="Segoe UI" panose="020B0502040204020203" pitchFamily="34" charset="0"/>
                <a:sym typeface="Tahoma"/>
              </a:rPr>
              <a:t>Nature of the program</a:t>
            </a:r>
          </a:p>
          <a:p>
            <a:pPr marL="1257300" lvl="3" indent="-342900">
              <a:lnSpc>
                <a:spcPct val="90000"/>
              </a:lnSpc>
              <a:spcBef>
                <a:spcPts val="0"/>
              </a:spcBef>
            </a:pPr>
            <a:r>
              <a:rPr lang="en-US" sz="2200" dirty="0">
                <a:ea typeface="Segoe UI" panose="020B0502040204020203" pitchFamily="34" charset="0"/>
                <a:sym typeface="Tahoma"/>
              </a:rPr>
              <a:t>What type of program are you providing?</a:t>
            </a:r>
          </a:p>
          <a:p>
            <a:pPr marL="749300" lvl="2" indent="-342900">
              <a:lnSpc>
                <a:spcPct val="90000"/>
              </a:lnSpc>
              <a:spcBef>
                <a:spcPts val="0"/>
              </a:spcBef>
            </a:pPr>
            <a:r>
              <a:rPr lang="en-US" dirty="0">
                <a:ea typeface="Segoe UI" panose="020B0502040204020203" pitchFamily="34" charset="0"/>
                <a:sym typeface="Tahoma"/>
              </a:rPr>
              <a:t>Resources available</a:t>
            </a:r>
          </a:p>
          <a:p>
            <a:pPr marL="1257300" lvl="3" indent="-342900">
              <a:lnSpc>
                <a:spcPct val="90000"/>
              </a:lnSpc>
              <a:spcBef>
                <a:spcPts val="0"/>
              </a:spcBef>
            </a:pPr>
            <a:r>
              <a:rPr lang="en-US" sz="2200" dirty="0">
                <a:ea typeface="Segoe UI" panose="020B0502040204020203" pitchFamily="34" charset="0"/>
                <a:sym typeface="Tahoma"/>
              </a:rPr>
              <a:t>What resources are available to the individual, and what would be the cost to make more available?</a:t>
            </a:r>
          </a:p>
          <a:p>
            <a:pPr marL="1722438" lvl="4" indent="-342900">
              <a:lnSpc>
                <a:spcPct val="90000"/>
              </a:lnSpc>
              <a:spcBef>
                <a:spcPts val="0"/>
              </a:spcBef>
            </a:pPr>
            <a:r>
              <a:rPr lang="en-US" sz="2200" dirty="0">
                <a:ea typeface="Segoe UI" panose="020B0502040204020203" pitchFamily="34" charset="0"/>
                <a:sym typeface="Tahoma"/>
              </a:rPr>
              <a:t>Resources may include: interpretive services, translation capabilities for documents </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15</a:t>
            </a:fld>
            <a:endParaRPr lang="zh-CN" altLang="en-US" dirty="0"/>
          </a:p>
        </p:txBody>
      </p:sp>
    </p:spTree>
    <p:extLst>
      <p:ext uri="{BB962C8B-B14F-4D97-AF65-F5344CB8AC3E}">
        <p14:creationId xmlns:p14="http://schemas.microsoft.com/office/powerpoint/2010/main" val="2420752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04</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Title 2"/>
          <p:cNvSpPr>
            <a:spLocks noGrp="1"/>
          </p:cNvSpPr>
          <p:nvPr>
            <p:ph type="title"/>
          </p:nvPr>
        </p:nvSpPr>
        <p:spPr/>
        <p:txBody>
          <a:bodyPr/>
          <a:lstStyle/>
          <a:p>
            <a:r>
              <a:rPr lang="en-US" sz="3600" dirty="0"/>
              <a:t>Customer service and conflict resolution</a:t>
            </a:r>
          </a:p>
        </p:txBody>
      </p:sp>
    </p:spTree>
    <p:extLst>
      <p:ext uri="{BB962C8B-B14F-4D97-AF65-F5344CB8AC3E}">
        <p14:creationId xmlns:p14="http://schemas.microsoft.com/office/powerpoint/2010/main" val="2016743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Two adults reviewing documents " title="Reviewing documents"/>
          <p:cNvPicPr>
            <a:picLocks noGrp="1" noChangeAspect="1"/>
          </p:cNvPicPr>
          <p:nvPr>
            <p:ph type="pic" idx="1"/>
          </p:nvPr>
        </p:nvPicPr>
        <p:blipFill>
          <a:blip r:embed="rId3" cstate="hqprint">
            <a:extLst>
              <a:ext uri="{28A0092B-C50C-407E-A947-70E740481C1C}">
                <a14:useLocalDpi xmlns:a14="http://schemas.microsoft.com/office/drawing/2010/main" val="0"/>
              </a:ext>
            </a:extLst>
          </a:blip>
          <a:srcRect l="4430" r="4430"/>
          <a:stretch>
            <a:fillRect/>
          </a:stretch>
        </p:blipFill>
        <p:spPr>
          <a:xfrm>
            <a:off x="7353096" y="2298268"/>
            <a:ext cx="4264777" cy="3119134"/>
          </a:xfrm>
        </p:spPr>
      </p:pic>
      <p:sp>
        <p:nvSpPr>
          <p:cNvPr id="3" name="Content Placeholder 2"/>
          <p:cNvSpPr>
            <a:spLocks noGrp="1"/>
          </p:cNvSpPr>
          <p:nvPr>
            <p:ph type="body" sz="half" idx="2"/>
          </p:nvPr>
        </p:nvSpPr>
        <p:spPr>
          <a:xfrm>
            <a:off x="567743" y="2746803"/>
            <a:ext cx="6635163" cy="3458054"/>
          </a:xfrm>
        </p:spPr>
        <p:txBody>
          <a:bodyPr/>
          <a:lstStyle/>
          <a:p>
            <a:pPr marL="342900" indent="-342900">
              <a:buFont typeface="Arial" panose="020B0604020202020204" pitchFamily="34" charset="0"/>
              <a:buChar char="•"/>
            </a:pPr>
            <a:r>
              <a:rPr lang="en-US" dirty="0">
                <a:solidFill>
                  <a:schemeClr val="tx2"/>
                </a:solidFill>
                <a:ea typeface="Tahoma"/>
                <a:cs typeface="Tahoma"/>
                <a:sym typeface="Tahoma"/>
              </a:rPr>
              <a:t>In all aspects of your programming, be courteous and thoughtful</a:t>
            </a:r>
          </a:p>
          <a:p>
            <a:pPr marL="342900" indent="-342900">
              <a:buFont typeface="Arial" panose="020B0604020202020204" pitchFamily="34" charset="0"/>
              <a:buChar char="•"/>
            </a:pPr>
            <a:r>
              <a:rPr lang="en-US" dirty="0">
                <a:solidFill>
                  <a:schemeClr val="tx2"/>
                </a:solidFill>
                <a:ea typeface="Tahoma"/>
                <a:cs typeface="Tahoma"/>
                <a:sym typeface="Tahoma"/>
              </a:rPr>
              <a:t>Be polite and patient with participants and guardians.</a:t>
            </a:r>
          </a:p>
          <a:p>
            <a:pPr marL="342900" indent="-342900">
              <a:buFont typeface="Arial" panose="020B0604020202020204" pitchFamily="34" charset="0"/>
              <a:buChar char="•"/>
            </a:pPr>
            <a:r>
              <a:rPr lang="en-US" dirty="0">
                <a:solidFill>
                  <a:schemeClr val="tx2"/>
                </a:solidFill>
                <a:ea typeface="Tahoma"/>
                <a:cs typeface="Tahoma"/>
                <a:sym typeface="Tahoma"/>
              </a:rPr>
              <a:t>Listen and ask questions. </a:t>
            </a:r>
          </a:p>
          <a:p>
            <a:pPr marL="342900" indent="-342900">
              <a:buFont typeface="Arial" panose="020B0604020202020204" pitchFamily="34" charset="0"/>
              <a:buChar char="•"/>
            </a:pPr>
            <a:r>
              <a:rPr lang="en-US" dirty="0">
                <a:solidFill>
                  <a:schemeClr val="tx2"/>
                </a:solidFill>
                <a:ea typeface="Tahoma"/>
                <a:cs typeface="Tahoma"/>
                <a:sym typeface="Tahoma"/>
              </a:rPr>
              <a:t>Be empathetic. </a:t>
            </a:r>
          </a:p>
          <a:p>
            <a:pPr marL="342900" indent="-342900">
              <a:buFont typeface="Arial" panose="020B0604020202020204" pitchFamily="34" charset="0"/>
              <a:buChar char="•"/>
            </a:pPr>
            <a:r>
              <a:rPr lang="en-US" dirty="0">
                <a:solidFill>
                  <a:schemeClr val="tx2"/>
                </a:solidFill>
                <a:ea typeface="Tahoma"/>
                <a:cs typeface="Tahoma"/>
                <a:sym typeface="Tahoma"/>
              </a:rPr>
              <a:t>Train staff on customer service and conflict resolution. </a:t>
            </a:r>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17</a:t>
            </a:fld>
            <a:endParaRPr lang="zh-CN" altLang="en-US" dirty="0"/>
          </a:p>
        </p:txBody>
      </p:sp>
      <p:sp>
        <p:nvSpPr>
          <p:cNvPr id="2" name="Title 1"/>
          <p:cNvSpPr>
            <a:spLocks noGrp="1"/>
          </p:cNvSpPr>
          <p:nvPr>
            <p:ph type="title"/>
          </p:nvPr>
        </p:nvSpPr>
        <p:spPr/>
        <p:txBody>
          <a:bodyPr/>
          <a:lstStyle/>
          <a:p>
            <a:r>
              <a:rPr lang="en-US" dirty="0"/>
              <a:t>Customer Service</a:t>
            </a:r>
          </a:p>
        </p:txBody>
      </p:sp>
      <p:sp>
        <p:nvSpPr>
          <p:cNvPr id="6" name="Text Placeholder 5"/>
          <p:cNvSpPr>
            <a:spLocks noGrp="1"/>
          </p:cNvSpPr>
          <p:nvPr>
            <p:ph type="body" sz="half" idx="13"/>
          </p:nvPr>
        </p:nvSpPr>
        <p:spPr>
          <a:xfrm>
            <a:off x="567743" y="1346882"/>
            <a:ext cx="5950624" cy="1239563"/>
          </a:xfrm>
        </p:spPr>
        <p:txBody>
          <a:bodyPr/>
          <a:lstStyle/>
          <a:p>
            <a:r>
              <a:rPr lang="en-US" dirty="0">
                <a:solidFill>
                  <a:schemeClr val="tx2"/>
                </a:solidFill>
              </a:rPr>
              <a:t>Good customer service reduces the chance of receiving discrimination complaints</a:t>
            </a:r>
          </a:p>
          <a:p>
            <a:endParaRPr lang="en-US" dirty="0"/>
          </a:p>
        </p:txBody>
      </p:sp>
    </p:spTree>
    <p:extLst>
      <p:ext uri="{BB962C8B-B14F-4D97-AF65-F5344CB8AC3E}">
        <p14:creationId xmlns:p14="http://schemas.microsoft.com/office/powerpoint/2010/main" val="156965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05</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Title 2"/>
          <p:cNvSpPr>
            <a:spLocks noGrp="1"/>
          </p:cNvSpPr>
          <p:nvPr>
            <p:ph type="title"/>
          </p:nvPr>
        </p:nvSpPr>
        <p:spPr/>
        <p:txBody>
          <a:bodyPr/>
          <a:lstStyle/>
          <a:p>
            <a:r>
              <a:rPr lang="en-US" sz="3600" dirty="0"/>
              <a:t>Complaints of discrimination</a:t>
            </a:r>
          </a:p>
        </p:txBody>
      </p:sp>
    </p:spTree>
    <p:extLst>
      <p:ext uri="{BB962C8B-B14F-4D97-AF65-F5344CB8AC3E}">
        <p14:creationId xmlns:p14="http://schemas.microsoft.com/office/powerpoint/2010/main" val="2089923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7229C-EC7B-4063-A33B-28A5E87E32ED}" type="slidenum">
              <a:rPr lang="zh-CN" altLang="en-US" smtClean="0"/>
              <a:pPr/>
              <a:t>19</a:t>
            </a:fld>
            <a:endParaRPr lang="zh-CN" altLang="en-US" dirty="0"/>
          </a:p>
        </p:txBody>
      </p:sp>
      <p:sp>
        <p:nvSpPr>
          <p:cNvPr id="3" name="Content Placeholder 2"/>
          <p:cNvSpPr>
            <a:spLocks noGrp="1"/>
          </p:cNvSpPr>
          <p:nvPr>
            <p:ph idx="13"/>
          </p:nvPr>
        </p:nvSpPr>
        <p:spPr>
          <a:xfrm>
            <a:off x="435428" y="2189408"/>
            <a:ext cx="7419141" cy="4325692"/>
          </a:xfrm>
        </p:spPr>
        <p:txBody>
          <a:bodyPr/>
          <a:lstStyle/>
          <a:p>
            <a:pPr lvl="0">
              <a:spcBef>
                <a:spcPts val="0"/>
              </a:spcBef>
              <a:buClr>
                <a:schemeClr val="accent2"/>
              </a:buClr>
              <a:buSzPct val="100000"/>
            </a:pPr>
            <a:r>
              <a:rPr lang="en-US" dirty="0">
                <a:solidFill>
                  <a:schemeClr val="dk1"/>
                </a:solidFill>
                <a:ea typeface="Segoe UI" panose="020B0502040204020203" pitchFamily="34" charset="0"/>
                <a:sym typeface="Tahoma"/>
              </a:rPr>
              <a:t>Individuals have a right to file a complaint</a:t>
            </a:r>
          </a:p>
          <a:p>
            <a:pPr>
              <a:spcBef>
                <a:spcPts val="560"/>
              </a:spcBef>
              <a:buClr>
                <a:schemeClr val="accent2"/>
              </a:buClr>
              <a:buSzPct val="100000"/>
            </a:pPr>
            <a:r>
              <a:rPr lang="en-US" dirty="0">
                <a:solidFill>
                  <a:schemeClr val="dk1"/>
                </a:solidFill>
                <a:ea typeface="Segoe UI" panose="020B0502040204020203" pitchFamily="34" charset="0"/>
                <a:sym typeface="Tahoma"/>
              </a:rPr>
              <a:t>Never discourage complaint filing </a:t>
            </a:r>
          </a:p>
          <a:p>
            <a:pPr lvl="0">
              <a:spcBef>
                <a:spcPts val="560"/>
              </a:spcBef>
              <a:buClr>
                <a:schemeClr val="accent2"/>
              </a:buClr>
              <a:buSzPct val="100000"/>
            </a:pPr>
            <a:r>
              <a:rPr lang="en-US" dirty="0">
                <a:solidFill>
                  <a:schemeClr val="dk1"/>
                </a:solidFill>
                <a:ea typeface="Segoe UI" panose="020B0502040204020203" pitchFamily="34" charset="0"/>
                <a:sym typeface="Tahoma"/>
              </a:rPr>
              <a:t>Complaints can be verbal or written</a:t>
            </a:r>
          </a:p>
          <a:p>
            <a:pPr lvl="1">
              <a:spcBef>
                <a:spcPts val="560"/>
              </a:spcBef>
              <a:buClr>
                <a:schemeClr val="accent2"/>
              </a:buClr>
              <a:buSzPct val="100000"/>
            </a:pPr>
            <a:r>
              <a:rPr lang="en-US" sz="2800" dirty="0">
                <a:solidFill>
                  <a:schemeClr val="dk1"/>
                </a:solidFill>
                <a:ea typeface="Segoe UI" panose="020B0502040204020203" pitchFamily="34" charset="0"/>
                <a:sym typeface="Tahoma"/>
                <a:hlinkClick r:id="rId3"/>
              </a:rPr>
              <a:t>Form</a:t>
            </a:r>
            <a:r>
              <a:rPr lang="en-US" sz="2800" dirty="0">
                <a:solidFill>
                  <a:schemeClr val="dk1"/>
                </a:solidFill>
                <a:ea typeface="Segoe UI" panose="020B0502040204020203" pitchFamily="34" charset="0"/>
                <a:sym typeface="Tahoma"/>
              </a:rPr>
              <a:t> or letter (</a:t>
            </a:r>
            <a:r>
              <a:rPr lang="en-US" sz="2800" dirty="0">
                <a:solidFill>
                  <a:schemeClr val="dk1"/>
                </a:solidFill>
                <a:ea typeface="Segoe UI" panose="020B0502040204020203" pitchFamily="34" charset="0"/>
                <a:sym typeface="Tahoma"/>
                <a:hlinkClick r:id="rId4"/>
              </a:rPr>
              <a:t>USDA letter requirements</a:t>
            </a:r>
            <a:r>
              <a:rPr lang="en-US" sz="2800" dirty="0">
                <a:solidFill>
                  <a:schemeClr val="dk1"/>
                </a:solidFill>
                <a:ea typeface="Segoe UI" panose="020B0502040204020203" pitchFamily="34" charset="0"/>
                <a:sym typeface="Tahoma"/>
              </a:rPr>
              <a:t>)</a:t>
            </a:r>
          </a:p>
          <a:p>
            <a:pPr lvl="0">
              <a:spcBef>
                <a:spcPts val="560"/>
              </a:spcBef>
              <a:buClr>
                <a:schemeClr val="accent2"/>
              </a:buClr>
              <a:buSzPct val="100000"/>
            </a:pPr>
            <a:r>
              <a:rPr lang="en-US" dirty="0">
                <a:solidFill>
                  <a:schemeClr val="dk1"/>
                </a:solidFill>
                <a:ea typeface="Segoe UI" panose="020B0502040204020203" pitchFamily="34" charset="0"/>
                <a:sym typeface="Tahoma"/>
              </a:rPr>
              <a:t>Complaints must be made within 180 days of alleged action</a:t>
            </a:r>
          </a:p>
          <a:p>
            <a:pPr lvl="0">
              <a:spcBef>
                <a:spcPts val="560"/>
              </a:spcBef>
              <a:buClr>
                <a:schemeClr val="accent2"/>
              </a:buClr>
              <a:buSzPct val="100000"/>
            </a:pPr>
            <a:r>
              <a:rPr lang="en-US" dirty="0">
                <a:solidFill>
                  <a:schemeClr val="dk1"/>
                </a:solidFill>
                <a:ea typeface="Segoe UI" panose="020B0502040204020203" pitchFamily="34" charset="0"/>
                <a:sym typeface="Tahoma"/>
              </a:rPr>
              <a:t>Public posting of complaint filing process is part of the </a:t>
            </a:r>
            <a:r>
              <a:rPr lang="en-US" b="1" dirty="0">
                <a:solidFill>
                  <a:schemeClr val="dk1"/>
                </a:solidFill>
                <a:ea typeface="Segoe UI" panose="020B0502040204020203" pitchFamily="34" charset="0"/>
                <a:sym typeface="Tahoma"/>
              </a:rPr>
              <a:t>required</a:t>
            </a:r>
            <a:r>
              <a:rPr lang="en-US" dirty="0">
                <a:solidFill>
                  <a:schemeClr val="dk1"/>
                </a:solidFill>
                <a:ea typeface="Segoe UI" panose="020B0502040204020203" pitchFamily="34" charset="0"/>
                <a:sym typeface="Tahoma"/>
              </a:rPr>
              <a:t> public notification system</a:t>
            </a:r>
          </a:p>
          <a:p>
            <a:endParaRPr lang="en-US" dirty="0"/>
          </a:p>
        </p:txBody>
      </p:sp>
      <p:sp>
        <p:nvSpPr>
          <p:cNvPr id="5" name="Text Placeholder 4"/>
          <p:cNvSpPr>
            <a:spLocks noGrp="1"/>
          </p:cNvSpPr>
          <p:nvPr>
            <p:ph type="body" idx="1"/>
          </p:nvPr>
        </p:nvSpPr>
        <p:spPr>
          <a:xfrm>
            <a:off x="435428" y="1336505"/>
            <a:ext cx="11566071" cy="776702"/>
          </a:xfrm>
        </p:spPr>
        <p:txBody>
          <a:bodyPr/>
          <a:lstStyle/>
          <a:p>
            <a:r>
              <a:rPr lang="en-US" dirty="0"/>
              <a:t>Filing facts</a:t>
            </a:r>
          </a:p>
        </p:txBody>
      </p:sp>
      <p:sp>
        <p:nvSpPr>
          <p:cNvPr id="2" name="Title 1"/>
          <p:cNvSpPr>
            <a:spLocks noGrp="1"/>
          </p:cNvSpPr>
          <p:nvPr>
            <p:ph type="title"/>
          </p:nvPr>
        </p:nvSpPr>
        <p:spPr/>
        <p:txBody>
          <a:bodyPr/>
          <a:lstStyle/>
          <a:p>
            <a:r>
              <a:rPr lang="en-US" dirty="0"/>
              <a:t>Civil rights complaints: filing facts</a:t>
            </a:r>
          </a:p>
        </p:txBody>
      </p:sp>
      <p:pic>
        <p:nvPicPr>
          <p:cNvPr id="9" name="Content Placeholder 8"/>
          <p:cNvPicPr>
            <a:picLocks noGrp="1" noChangeAspect="1"/>
          </p:cNvPicPr>
          <p:nvPr>
            <p:ph idx="16"/>
          </p:nvPr>
        </p:nvPicPr>
        <p:blipFill rotWithShape="1">
          <a:blip r:embed="rId5" cstate="hqprint">
            <a:extLst>
              <a:ext uri="{28A0092B-C50C-407E-A947-70E740481C1C}">
                <a14:useLocalDpi xmlns:a14="http://schemas.microsoft.com/office/drawing/2010/main" val="0"/>
              </a:ext>
            </a:extLst>
          </a:blip>
          <a:srcRect l="2364" r="10599" b="16712"/>
          <a:stretch/>
        </p:blipFill>
        <p:spPr>
          <a:xfrm>
            <a:off x="7854570" y="2710542"/>
            <a:ext cx="4146930" cy="2645515"/>
          </a:xfrm>
        </p:spPr>
      </p:pic>
    </p:spTree>
    <p:extLst>
      <p:ext uri="{BB962C8B-B14F-4D97-AF65-F5344CB8AC3E}">
        <p14:creationId xmlns:p14="http://schemas.microsoft.com/office/powerpoint/2010/main" val="1559034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7229C-EC7B-4063-A33B-28A5E87E32ED}" type="slidenum">
              <a:rPr lang="zh-CN" altLang="en-US" smtClean="0"/>
              <a:pPr/>
              <a:t>2</a:t>
            </a:fld>
            <a:endParaRPr lang="zh-CN" altLang="en-US" dirty="0"/>
          </a:p>
        </p:txBody>
      </p:sp>
      <p:sp>
        <p:nvSpPr>
          <p:cNvPr id="7" name="Content Placeholder 6"/>
          <p:cNvSpPr>
            <a:spLocks noGrp="1"/>
          </p:cNvSpPr>
          <p:nvPr>
            <p:ph idx="13"/>
          </p:nvPr>
        </p:nvSpPr>
        <p:spPr>
          <a:xfrm>
            <a:off x="435430" y="2189408"/>
            <a:ext cx="5949328" cy="4166942"/>
          </a:xfrm>
        </p:spPr>
        <p:txBody>
          <a:bodyPr/>
          <a:lstStyle/>
          <a:p>
            <a:r>
              <a:rPr lang="en-US" dirty="0"/>
              <a:t>Understand the basics of Civil Rights compliance for Family Day Care Home providers in the Child and Adult Food Program (CACFP). </a:t>
            </a:r>
          </a:p>
          <a:p>
            <a:r>
              <a:rPr lang="en-US" dirty="0"/>
              <a:t>Complete your required annual training for Civil Rights Compliance.  </a:t>
            </a:r>
          </a:p>
        </p:txBody>
      </p:sp>
      <p:pic>
        <p:nvPicPr>
          <p:cNvPr id="2" name="Content Placeholder 1" descr="Children eating lunch around table"/>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713416" y="2189408"/>
            <a:ext cx="5098358" cy="3398905"/>
          </a:xfrm>
        </p:spPr>
      </p:pic>
      <p:sp>
        <p:nvSpPr>
          <p:cNvPr id="6" name="Text Placeholder 5"/>
          <p:cNvSpPr>
            <a:spLocks noGrp="1"/>
          </p:cNvSpPr>
          <p:nvPr>
            <p:ph type="body" idx="1"/>
          </p:nvPr>
        </p:nvSpPr>
        <p:spPr>
          <a:xfrm>
            <a:off x="435429" y="1336505"/>
            <a:ext cx="5949329" cy="776702"/>
          </a:xfrm>
        </p:spPr>
        <p:txBody>
          <a:bodyPr/>
          <a:lstStyle/>
          <a:p>
            <a:r>
              <a:rPr lang="en-US" dirty="0"/>
              <a:t>By the end of today you will:</a:t>
            </a:r>
          </a:p>
        </p:txBody>
      </p:sp>
      <p:sp>
        <p:nvSpPr>
          <p:cNvPr id="5" name="Title 4"/>
          <p:cNvSpPr>
            <a:spLocks noGrp="1"/>
          </p:cNvSpPr>
          <p:nvPr>
            <p:ph type="title"/>
          </p:nvPr>
        </p:nvSpPr>
        <p:spPr/>
        <p:txBody>
          <a:bodyPr/>
          <a:lstStyle/>
          <a:p>
            <a:r>
              <a:rPr lang="en-US" dirty="0"/>
              <a:t>Purpose of today’s training</a:t>
            </a:r>
          </a:p>
        </p:txBody>
      </p:sp>
    </p:spTree>
    <p:extLst>
      <p:ext uri="{BB962C8B-B14F-4D97-AF65-F5344CB8AC3E}">
        <p14:creationId xmlns:p14="http://schemas.microsoft.com/office/powerpoint/2010/main" val="2099709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7229C-EC7B-4063-A33B-28A5E87E32ED}" type="slidenum">
              <a:rPr lang="zh-CN" altLang="en-US" smtClean="0"/>
              <a:pPr/>
              <a:t>20</a:t>
            </a:fld>
            <a:endParaRPr lang="zh-CN" altLang="en-US" dirty="0"/>
          </a:p>
        </p:txBody>
      </p:sp>
      <p:sp>
        <p:nvSpPr>
          <p:cNvPr id="3" name="Content Placeholder 2"/>
          <p:cNvSpPr>
            <a:spLocks noGrp="1"/>
          </p:cNvSpPr>
          <p:nvPr>
            <p:ph idx="13"/>
          </p:nvPr>
        </p:nvSpPr>
        <p:spPr>
          <a:xfrm>
            <a:off x="435429" y="2189408"/>
            <a:ext cx="5452057" cy="4166942"/>
          </a:xfrm>
        </p:spPr>
        <p:txBody>
          <a:bodyPr/>
          <a:lstStyle/>
          <a:p>
            <a:r>
              <a:rPr lang="en-US" dirty="0"/>
              <a:t>A complaint citing a Federal protected class (race, color, national origin, sex, disability, and/or age), must be submitted </a:t>
            </a:r>
            <a:r>
              <a:rPr lang="en-US" b="1" i="1" dirty="0"/>
              <a:t>directly</a:t>
            </a:r>
            <a:r>
              <a:rPr lang="en-US" dirty="0"/>
              <a:t> </a:t>
            </a:r>
            <a:r>
              <a:rPr lang="en-US" b="1" i="1" dirty="0"/>
              <a:t>through the USDA Food and Nutrition Service (FNS)</a:t>
            </a:r>
          </a:p>
        </p:txBody>
      </p:sp>
      <p:sp>
        <p:nvSpPr>
          <p:cNvPr id="5" name="Text Placeholder 4"/>
          <p:cNvSpPr>
            <a:spLocks noGrp="1"/>
          </p:cNvSpPr>
          <p:nvPr>
            <p:ph type="body" idx="1"/>
          </p:nvPr>
        </p:nvSpPr>
        <p:spPr/>
        <p:txBody>
          <a:bodyPr/>
          <a:lstStyle/>
          <a:p>
            <a:r>
              <a:rPr lang="en-US" sz="2400" dirty="0"/>
              <a:t>Filing a complaint for violation against a </a:t>
            </a:r>
            <a:r>
              <a:rPr lang="en-US" sz="2400" u="sng" dirty="0"/>
              <a:t>federally</a:t>
            </a:r>
            <a:r>
              <a:rPr lang="en-US" sz="2400" dirty="0"/>
              <a:t> protected class</a:t>
            </a:r>
          </a:p>
        </p:txBody>
      </p:sp>
      <p:sp>
        <p:nvSpPr>
          <p:cNvPr id="6" name="Text Placeholder 5"/>
          <p:cNvSpPr>
            <a:spLocks noGrp="1"/>
          </p:cNvSpPr>
          <p:nvPr>
            <p:ph type="body" idx="15"/>
          </p:nvPr>
        </p:nvSpPr>
        <p:spPr/>
        <p:txBody>
          <a:bodyPr/>
          <a:lstStyle/>
          <a:p>
            <a:r>
              <a:rPr lang="en-US" sz="2400" dirty="0"/>
              <a:t>Filing a complaint for violation against a </a:t>
            </a:r>
            <a:r>
              <a:rPr lang="en-US" sz="2400" u="sng" dirty="0"/>
              <a:t>state</a:t>
            </a:r>
            <a:r>
              <a:rPr lang="en-US" sz="2400" dirty="0"/>
              <a:t> protected class</a:t>
            </a:r>
          </a:p>
        </p:txBody>
      </p:sp>
      <p:sp>
        <p:nvSpPr>
          <p:cNvPr id="2" name="Title 1"/>
          <p:cNvSpPr>
            <a:spLocks noGrp="1"/>
          </p:cNvSpPr>
          <p:nvPr>
            <p:ph type="title"/>
          </p:nvPr>
        </p:nvSpPr>
        <p:spPr/>
        <p:txBody>
          <a:bodyPr/>
          <a:lstStyle/>
          <a:p>
            <a:r>
              <a:rPr lang="en-US" dirty="0"/>
              <a:t>Civil rights complaints: Federal vs. State process</a:t>
            </a:r>
          </a:p>
        </p:txBody>
      </p:sp>
      <p:sp>
        <p:nvSpPr>
          <p:cNvPr id="7" name="Content Placeholder 6"/>
          <p:cNvSpPr>
            <a:spLocks noGrp="1"/>
          </p:cNvSpPr>
          <p:nvPr>
            <p:ph idx="16"/>
          </p:nvPr>
        </p:nvSpPr>
        <p:spPr>
          <a:xfrm>
            <a:off x="6313713" y="2204358"/>
            <a:ext cx="5452057" cy="4151992"/>
          </a:xfrm>
        </p:spPr>
        <p:txBody>
          <a:bodyPr/>
          <a:lstStyle/>
          <a:p>
            <a:r>
              <a:rPr lang="en-US" dirty="0"/>
              <a:t>A complaint citing any State protected classes (religion, gender identity, sexual orientation), can be submitted </a:t>
            </a:r>
            <a:r>
              <a:rPr lang="en-US" b="1" i="1" dirty="0"/>
              <a:t>to the </a:t>
            </a:r>
            <a:r>
              <a:rPr lang="en-US" b="1" i="1" dirty="0">
                <a:hlinkClick r:id="rId3"/>
              </a:rPr>
              <a:t>MA DESE Problem Resolution System Office</a:t>
            </a:r>
            <a:endParaRPr lang="en-US" b="1" i="1" dirty="0"/>
          </a:p>
          <a:p>
            <a:r>
              <a:rPr lang="en-US" dirty="0"/>
              <a:t>All civil rights complaints received at MA ESE will be logged and forwarded to USDA</a:t>
            </a:r>
          </a:p>
          <a:p>
            <a:endParaRPr lang="en-US" dirty="0"/>
          </a:p>
        </p:txBody>
      </p:sp>
    </p:spTree>
    <p:extLst>
      <p:ext uri="{BB962C8B-B14F-4D97-AF65-F5344CB8AC3E}">
        <p14:creationId xmlns:p14="http://schemas.microsoft.com/office/powerpoint/2010/main" val="3421550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21</a:t>
            </a:fld>
            <a:endParaRPr lang="zh-CN" altLang="en-US" dirty="0"/>
          </a:p>
        </p:txBody>
      </p:sp>
      <p:sp>
        <p:nvSpPr>
          <p:cNvPr id="3" name="Content Placeholder 2"/>
          <p:cNvSpPr>
            <a:spLocks noGrp="1"/>
          </p:cNvSpPr>
          <p:nvPr>
            <p:ph idx="13"/>
          </p:nvPr>
        </p:nvSpPr>
        <p:spPr/>
        <p:txBody>
          <a:bodyPr/>
          <a:lstStyle/>
          <a:p>
            <a:r>
              <a:rPr lang="en-US" b="1" u="sng" dirty="0">
                <a:solidFill>
                  <a:schemeClr val="tx2"/>
                </a:solidFill>
                <a:hlinkClick r:id="rId3"/>
              </a:rPr>
              <a:t>USDA Nondiscrimination statement</a:t>
            </a:r>
            <a:r>
              <a:rPr lang="en-US" b="1" dirty="0">
                <a:solidFill>
                  <a:schemeClr val="tx2"/>
                </a:solidFill>
              </a:rPr>
              <a:t> </a:t>
            </a:r>
          </a:p>
          <a:p>
            <a:r>
              <a:rPr lang="en-US" b="1" dirty="0">
                <a:solidFill>
                  <a:schemeClr val="tx2"/>
                </a:solidFill>
                <a:hlinkClick r:id="rId4"/>
              </a:rPr>
              <a:t>USDA Civil Rights website </a:t>
            </a:r>
            <a:r>
              <a:rPr lang="en-US" dirty="0">
                <a:solidFill>
                  <a:schemeClr val="tx2"/>
                </a:solidFill>
              </a:rPr>
              <a:t>includes instructions for filing including how to access a complaint form, and resources for individuals who may need assistance</a:t>
            </a:r>
            <a:r>
              <a:rPr lang="en-US" sz="2400" dirty="0">
                <a:solidFill>
                  <a:schemeClr val="tx2"/>
                </a:solidFill>
              </a:rPr>
              <a:t>.</a:t>
            </a:r>
          </a:p>
          <a:p>
            <a:endParaRPr lang="en-US" dirty="0"/>
          </a:p>
        </p:txBody>
      </p:sp>
      <p:sp>
        <p:nvSpPr>
          <p:cNvPr id="4" name="Text Placeholder 3"/>
          <p:cNvSpPr>
            <a:spLocks noGrp="1"/>
          </p:cNvSpPr>
          <p:nvPr>
            <p:ph type="body" idx="1"/>
          </p:nvPr>
        </p:nvSpPr>
        <p:spPr/>
        <p:txBody>
          <a:bodyPr/>
          <a:lstStyle/>
          <a:p>
            <a:r>
              <a:rPr lang="en-US" dirty="0"/>
              <a:t>Federal complaint filing</a:t>
            </a:r>
          </a:p>
        </p:txBody>
      </p:sp>
      <p:sp>
        <p:nvSpPr>
          <p:cNvPr id="5" name="Text Placeholder 4"/>
          <p:cNvSpPr>
            <a:spLocks noGrp="1"/>
          </p:cNvSpPr>
          <p:nvPr>
            <p:ph type="body" idx="15"/>
          </p:nvPr>
        </p:nvSpPr>
        <p:spPr/>
        <p:txBody>
          <a:bodyPr/>
          <a:lstStyle/>
          <a:p>
            <a:r>
              <a:rPr lang="en-US" dirty="0"/>
              <a:t>State complaint filing</a:t>
            </a:r>
          </a:p>
        </p:txBody>
      </p:sp>
      <p:sp>
        <p:nvSpPr>
          <p:cNvPr id="6" name="Title 5"/>
          <p:cNvSpPr>
            <a:spLocks noGrp="1"/>
          </p:cNvSpPr>
          <p:nvPr>
            <p:ph type="title"/>
          </p:nvPr>
        </p:nvSpPr>
        <p:spPr/>
        <p:txBody>
          <a:bodyPr/>
          <a:lstStyle/>
          <a:p>
            <a:r>
              <a:rPr lang="en-US" dirty="0"/>
              <a:t>How to file a Civil Rights complaint</a:t>
            </a:r>
          </a:p>
        </p:txBody>
      </p:sp>
      <p:sp>
        <p:nvSpPr>
          <p:cNvPr id="7" name="Content Placeholder 6"/>
          <p:cNvSpPr>
            <a:spLocks noGrp="1"/>
          </p:cNvSpPr>
          <p:nvPr>
            <p:ph idx="16"/>
          </p:nvPr>
        </p:nvSpPr>
        <p:spPr/>
        <p:txBody>
          <a:bodyPr/>
          <a:lstStyle/>
          <a:p>
            <a:r>
              <a:rPr lang="en-US" b="1" u="sng" dirty="0">
                <a:solidFill>
                  <a:schemeClr val="tx2"/>
                </a:solidFill>
                <a:hlinkClick r:id="rId3"/>
              </a:rPr>
              <a:t>USDA Nondiscrimination statement</a:t>
            </a:r>
            <a:r>
              <a:rPr lang="en-US" b="1" dirty="0">
                <a:solidFill>
                  <a:schemeClr val="tx2"/>
                </a:solidFill>
              </a:rPr>
              <a:t> </a:t>
            </a:r>
          </a:p>
          <a:p>
            <a:r>
              <a:rPr lang="en-US" b="1" dirty="0">
                <a:solidFill>
                  <a:schemeClr val="tx2"/>
                </a:solidFill>
                <a:hlinkClick r:id="rId5"/>
              </a:rPr>
              <a:t>MA DESE OFNP Civil Rights website </a:t>
            </a:r>
            <a:r>
              <a:rPr lang="en-US" dirty="0">
                <a:solidFill>
                  <a:schemeClr val="tx2"/>
                </a:solidFill>
              </a:rPr>
              <a:t>includes instructions for filing including how to access a complaint form, and resources for individuals who may need assistance</a:t>
            </a:r>
            <a:r>
              <a:rPr lang="en-US" sz="2400" dirty="0">
                <a:solidFill>
                  <a:schemeClr val="tx2"/>
                </a:solidFill>
              </a:rPr>
              <a:t>.</a:t>
            </a:r>
          </a:p>
          <a:p>
            <a:endParaRPr lang="en-US" dirty="0"/>
          </a:p>
        </p:txBody>
      </p:sp>
    </p:spTree>
    <p:extLst>
      <p:ext uri="{BB962C8B-B14F-4D97-AF65-F5344CB8AC3E}">
        <p14:creationId xmlns:p14="http://schemas.microsoft.com/office/powerpoint/2010/main" val="3854152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Photo of pile of books" title="Books"/>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7732" r="87" b="-92"/>
          <a:stretch/>
        </p:blipFill>
        <p:spPr>
          <a:xfrm>
            <a:off x="6570616" y="1346882"/>
            <a:ext cx="5172893" cy="4519023"/>
          </a:xfrm>
        </p:spPr>
      </p:pic>
      <p:sp>
        <p:nvSpPr>
          <p:cNvPr id="3" name="Content Placeholder 2"/>
          <p:cNvSpPr>
            <a:spLocks noGrp="1"/>
          </p:cNvSpPr>
          <p:nvPr>
            <p:ph type="body" sz="half" idx="2"/>
          </p:nvPr>
        </p:nvSpPr>
        <p:spPr>
          <a:xfrm>
            <a:off x="567742" y="1346882"/>
            <a:ext cx="5676303" cy="4766535"/>
          </a:xfrm>
        </p:spPr>
        <p:txBody>
          <a:bodyPr/>
          <a:lstStyle/>
          <a:p>
            <a:pPr marL="457200" indent="-457200">
              <a:lnSpc>
                <a:spcPct val="80000"/>
              </a:lnSpc>
              <a:spcBef>
                <a:spcPts val="1160"/>
              </a:spcBef>
              <a:buFont typeface="Arial" panose="020B0604020202020204" pitchFamily="34" charset="0"/>
              <a:buChar char="•"/>
            </a:pPr>
            <a:r>
              <a:rPr lang="en-US" dirty="0">
                <a:solidFill>
                  <a:schemeClr val="tx2"/>
                </a:solidFill>
                <a:latin typeface="+mn-lt"/>
              </a:rPr>
              <a:t>Individuals have a right to file a complaint</a:t>
            </a:r>
          </a:p>
          <a:p>
            <a:pPr marL="457200" indent="-457200">
              <a:lnSpc>
                <a:spcPct val="80000"/>
              </a:lnSpc>
              <a:spcBef>
                <a:spcPts val="1160"/>
              </a:spcBef>
              <a:buFont typeface="Arial" panose="020B0604020202020204" pitchFamily="34" charset="0"/>
              <a:buChar char="•"/>
            </a:pPr>
            <a:r>
              <a:rPr lang="en-US" dirty="0">
                <a:solidFill>
                  <a:schemeClr val="tx2"/>
                </a:solidFill>
                <a:latin typeface="+mn-lt"/>
                <a:ea typeface="Tahoma"/>
                <a:cs typeface="Tahoma"/>
                <a:sym typeface="Tahoma"/>
              </a:rPr>
              <a:t>Refer to your organization’s handbook for your written policies on non-discrimination.</a:t>
            </a:r>
          </a:p>
          <a:p>
            <a:pPr marL="457200" indent="-457200">
              <a:lnSpc>
                <a:spcPct val="80000"/>
              </a:lnSpc>
              <a:spcBef>
                <a:spcPts val="1160"/>
              </a:spcBef>
              <a:buFont typeface="Arial" panose="020B0604020202020204" pitchFamily="34" charset="0"/>
              <a:buChar char="•"/>
            </a:pPr>
            <a:r>
              <a:rPr lang="en-US" dirty="0">
                <a:solidFill>
                  <a:schemeClr val="tx2"/>
                </a:solidFill>
                <a:latin typeface="+mn-lt"/>
                <a:ea typeface="Tahoma"/>
                <a:cs typeface="Tahoma"/>
                <a:sym typeface="Tahoma"/>
              </a:rPr>
              <a:t>In any conflict get help, especially if there are threats or if violence is possible</a:t>
            </a:r>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22</a:t>
            </a:fld>
            <a:endParaRPr lang="zh-CN" altLang="en-US" dirty="0"/>
          </a:p>
        </p:txBody>
      </p:sp>
      <p:sp>
        <p:nvSpPr>
          <p:cNvPr id="2" name="Title 1"/>
          <p:cNvSpPr>
            <a:spLocks noGrp="1"/>
          </p:cNvSpPr>
          <p:nvPr>
            <p:ph type="title"/>
          </p:nvPr>
        </p:nvSpPr>
        <p:spPr/>
        <p:txBody>
          <a:bodyPr/>
          <a:lstStyle/>
          <a:p>
            <a:r>
              <a:rPr lang="en-US" dirty="0"/>
              <a:t>Handling complaints: conflict resolution</a:t>
            </a:r>
          </a:p>
        </p:txBody>
      </p:sp>
    </p:spTree>
    <p:extLst>
      <p:ext uri="{BB962C8B-B14F-4D97-AF65-F5344CB8AC3E}">
        <p14:creationId xmlns:p14="http://schemas.microsoft.com/office/powerpoint/2010/main" val="3745245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06</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2" name="Title 1"/>
          <p:cNvSpPr>
            <a:spLocks noGrp="1"/>
          </p:cNvSpPr>
          <p:nvPr>
            <p:ph type="title"/>
          </p:nvPr>
        </p:nvSpPr>
        <p:spPr/>
        <p:txBody>
          <a:bodyPr/>
          <a:lstStyle/>
          <a:p>
            <a:r>
              <a:rPr lang="en-US" sz="3600" dirty="0"/>
              <a:t>Compliance review and Civil Rights training</a:t>
            </a:r>
          </a:p>
        </p:txBody>
      </p:sp>
    </p:spTree>
    <p:extLst>
      <p:ext uri="{BB962C8B-B14F-4D97-AF65-F5344CB8AC3E}">
        <p14:creationId xmlns:p14="http://schemas.microsoft.com/office/powerpoint/2010/main" val="2517924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Rights compliance review</a:t>
            </a:r>
          </a:p>
        </p:txBody>
      </p:sp>
      <p:sp>
        <p:nvSpPr>
          <p:cNvPr id="3" name="Content Placeholder 2"/>
          <p:cNvSpPr>
            <a:spLocks noGrp="1"/>
          </p:cNvSpPr>
          <p:nvPr>
            <p:ph idx="1"/>
          </p:nvPr>
        </p:nvSpPr>
        <p:spPr/>
        <p:txBody>
          <a:bodyPr/>
          <a:lstStyle/>
          <a:p>
            <a:r>
              <a:rPr lang="en-US" dirty="0"/>
              <a:t>As part of the monitoring and review process, providers will have their compliance with Civil Rights requirements assessed</a:t>
            </a:r>
          </a:p>
          <a:p>
            <a:r>
              <a:rPr lang="en-US" dirty="0"/>
              <a:t>Monitors will review program operations and ask questions specific to program operations and policies</a:t>
            </a:r>
          </a:p>
          <a:p>
            <a:r>
              <a:rPr lang="en-US" dirty="0"/>
              <a:t>Monitors will also complete an observation during a meal service to collect data for a Sponsor Civil Rights document</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24</a:t>
            </a:fld>
            <a:endParaRPr lang="zh-CN" altLang="en-US" dirty="0"/>
          </a:p>
        </p:txBody>
      </p:sp>
    </p:spTree>
    <p:extLst>
      <p:ext uri="{BB962C8B-B14F-4D97-AF65-F5344CB8AC3E}">
        <p14:creationId xmlns:p14="http://schemas.microsoft.com/office/powerpoint/2010/main" val="2111061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7229C-EC7B-4063-A33B-28A5E87E32ED}" type="slidenum">
              <a:rPr lang="zh-CN" altLang="en-US" smtClean="0"/>
              <a:pPr/>
              <a:t>25</a:t>
            </a:fld>
            <a:endParaRPr lang="zh-CN" altLang="en-US" dirty="0"/>
          </a:p>
        </p:txBody>
      </p:sp>
      <p:sp>
        <p:nvSpPr>
          <p:cNvPr id="3" name="Content Placeholder 2"/>
          <p:cNvSpPr>
            <a:spLocks noGrp="1"/>
          </p:cNvSpPr>
          <p:nvPr>
            <p:ph idx="13"/>
          </p:nvPr>
        </p:nvSpPr>
        <p:spPr/>
        <p:txBody>
          <a:bodyPr/>
          <a:lstStyle/>
          <a:p>
            <a:r>
              <a:rPr lang="en-US" dirty="0"/>
              <a:t>Based on visual observation, children should NEVER be asked</a:t>
            </a:r>
          </a:p>
          <a:p>
            <a:endParaRPr lang="en-US" dirty="0"/>
          </a:p>
          <a:p>
            <a:r>
              <a:rPr lang="en-US" dirty="0"/>
              <a:t>Can open this discussion about data collection requirement, and use of information with parents or guardians during application</a:t>
            </a:r>
          </a:p>
        </p:txBody>
      </p:sp>
      <p:sp>
        <p:nvSpPr>
          <p:cNvPr id="5" name="Text Placeholder 4"/>
          <p:cNvSpPr>
            <a:spLocks noGrp="1"/>
          </p:cNvSpPr>
          <p:nvPr>
            <p:ph type="body" idx="1"/>
          </p:nvPr>
        </p:nvSpPr>
        <p:spPr/>
        <p:txBody>
          <a:bodyPr/>
          <a:lstStyle/>
          <a:p>
            <a:r>
              <a:rPr lang="en-US" dirty="0"/>
              <a:t>Data collection process</a:t>
            </a:r>
          </a:p>
        </p:txBody>
      </p:sp>
      <p:sp>
        <p:nvSpPr>
          <p:cNvPr id="6" name="Text Placeholder 5"/>
          <p:cNvSpPr>
            <a:spLocks noGrp="1"/>
          </p:cNvSpPr>
          <p:nvPr>
            <p:ph type="body" idx="15"/>
          </p:nvPr>
        </p:nvSpPr>
        <p:spPr/>
        <p:txBody>
          <a:bodyPr/>
          <a:lstStyle/>
          <a:p>
            <a:r>
              <a:rPr lang="en-US" dirty="0"/>
              <a:t>What data are collected</a:t>
            </a:r>
          </a:p>
        </p:txBody>
      </p:sp>
      <p:sp>
        <p:nvSpPr>
          <p:cNvPr id="2" name="Title 1"/>
          <p:cNvSpPr>
            <a:spLocks noGrp="1"/>
          </p:cNvSpPr>
          <p:nvPr>
            <p:ph type="title"/>
          </p:nvPr>
        </p:nvSpPr>
        <p:spPr/>
        <p:txBody>
          <a:bodyPr/>
          <a:lstStyle/>
          <a:p>
            <a:r>
              <a:rPr lang="en-US" dirty="0"/>
              <a:t>Civil Rights data collection process</a:t>
            </a:r>
          </a:p>
        </p:txBody>
      </p:sp>
      <p:sp>
        <p:nvSpPr>
          <p:cNvPr id="7" name="Content Placeholder 6"/>
          <p:cNvSpPr>
            <a:spLocks noGrp="1"/>
          </p:cNvSpPr>
          <p:nvPr>
            <p:ph idx="16"/>
          </p:nvPr>
        </p:nvSpPr>
        <p:spPr/>
        <p:txBody>
          <a:bodyPr/>
          <a:lstStyle/>
          <a:p>
            <a:r>
              <a:rPr lang="en-US" dirty="0"/>
              <a:t>Ethnicity (you have only one)</a:t>
            </a:r>
          </a:p>
          <a:p>
            <a:pPr lvl="1"/>
            <a:r>
              <a:rPr lang="en-US" dirty="0"/>
              <a:t>Hispanic/Latino OR Non-Hispanic/Latino</a:t>
            </a:r>
          </a:p>
          <a:p>
            <a:r>
              <a:rPr lang="en-US" dirty="0"/>
              <a:t>Race (you can have multiple)</a:t>
            </a:r>
          </a:p>
          <a:p>
            <a:pPr lvl="1"/>
            <a:r>
              <a:rPr lang="en-US" dirty="0"/>
              <a:t>Black/African American</a:t>
            </a:r>
          </a:p>
          <a:p>
            <a:pPr lvl="1"/>
            <a:r>
              <a:rPr lang="en-US" dirty="0"/>
              <a:t>American Indian or Alaska Native</a:t>
            </a:r>
          </a:p>
          <a:p>
            <a:pPr lvl="1"/>
            <a:r>
              <a:rPr lang="en-US" dirty="0"/>
              <a:t>Native Hawaiian or other pacific islander</a:t>
            </a:r>
          </a:p>
          <a:p>
            <a:pPr lvl="1"/>
            <a:r>
              <a:rPr lang="en-US" dirty="0"/>
              <a:t>Asian</a:t>
            </a:r>
          </a:p>
          <a:p>
            <a:pPr lvl="1"/>
            <a:r>
              <a:rPr lang="en-US" dirty="0"/>
              <a:t>White</a:t>
            </a:r>
          </a:p>
          <a:p>
            <a:endParaRPr lang="en-US" dirty="0"/>
          </a:p>
        </p:txBody>
      </p:sp>
    </p:spTree>
    <p:extLst>
      <p:ext uri="{BB962C8B-B14F-4D97-AF65-F5344CB8AC3E}">
        <p14:creationId xmlns:p14="http://schemas.microsoft.com/office/powerpoint/2010/main" val="1918018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07</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2" name="Title 1"/>
          <p:cNvSpPr>
            <a:spLocks noGrp="1"/>
          </p:cNvSpPr>
          <p:nvPr>
            <p:ph type="title"/>
          </p:nvPr>
        </p:nvSpPr>
        <p:spPr/>
        <p:txBody>
          <a:bodyPr/>
          <a:lstStyle/>
          <a:p>
            <a:r>
              <a:rPr lang="en-US" sz="3600" dirty="0"/>
              <a:t>Nondiscrimination statement</a:t>
            </a:r>
          </a:p>
        </p:txBody>
      </p:sp>
    </p:spTree>
    <p:extLst>
      <p:ext uri="{BB962C8B-B14F-4D97-AF65-F5344CB8AC3E}">
        <p14:creationId xmlns:p14="http://schemas.microsoft.com/office/powerpoint/2010/main" val="604983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743" y="300214"/>
            <a:ext cx="11370972" cy="679905"/>
          </a:xfrm>
        </p:spPr>
        <p:txBody>
          <a:bodyPr/>
          <a:lstStyle/>
          <a:p>
            <a:r>
              <a:rPr lang="en-US" dirty="0"/>
              <a:t>Current USDA nondiscrimination statement for printed documents</a:t>
            </a:r>
          </a:p>
        </p:txBody>
      </p:sp>
      <p:sp>
        <p:nvSpPr>
          <p:cNvPr id="3" name="Content Placeholder 2"/>
          <p:cNvSpPr>
            <a:spLocks noGrp="1"/>
          </p:cNvSpPr>
          <p:nvPr>
            <p:ph idx="1"/>
          </p:nvPr>
        </p:nvSpPr>
        <p:spPr>
          <a:xfrm>
            <a:off x="144379" y="1230403"/>
            <a:ext cx="11794336" cy="5282692"/>
          </a:xfrm>
        </p:spPr>
        <p:txBody>
          <a:bodyPr/>
          <a:lstStyle/>
          <a:p>
            <a:pPr marL="0" marR="0" indent="0">
              <a:spcBef>
                <a:spcPts val="0"/>
              </a:spcBef>
              <a:spcAft>
                <a:spcPts val="0"/>
              </a:spcAft>
              <a:buNone/>
            </a:pPr>
            <a:r>
              <a:rPr lang="en-US" sz="1400" dirty="0">
                <a:effectLst/>
                <a:latin typeface="Times New Roman" panose="02020603050405020304" pitchFamily="18" charset="0"/>
                <a:ea typeface="Times New Roman" panose="02020603050405020304" pitchFamily="18"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a:t>
            </a:r>
          </a:p>
          <a:p>
            <a:pPr marL="0" marR="0" indent="0">
              <a:spcBef>
                <a:spcPts val="0"/>
              </a:spcBef>
              <a:spcAft>
                <a:spcPts val="0"/>
              </a:spcAft>
              <a:buNone/>
            </a:pPr>
            <a:r>
              <a:rPr lang="en-US" sz="1400" dirty="0">
                <a:effectLst/>
                <a:latin typeface="Times New Roman" panose="02020603050405020304" pitchFamily="18" charset="0"/>
                <a:ea typeface="Times New Roman" panose="02020603050405020304" pitchFamily="18" charset="0"/>
              </a:rPr>
              <a:t> </a:t>
            </a:r>
          </a:p>
          <a:p>
            <a:pPr marL="0" marR="0" indent="0">
              <a:spcBef>
                <a:spcPts val="0"/>
              </a:spcBef>
              <a:spcAft>
                <a:spcPts val="0"/>
              </a:spcAft>
              <a:buNone/>
            </a:pPr>
            <a:r>
              <a:rPr lang="en-US" sz="1400" dirty="0">
                <a:effectLst/>
                <a:latin typeface="Times New Roman" panose="02020603050405020304" pitchFamily="18" charset="0"/>
                <a:ea typeface="Times New Roman" panose="02020603050405020304" pitchFamily="18" charset="0"/>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pPr marL="0" marR="0" indent="0">
              <a:spcBef>
                <a:spcPts val="0"/>
              </a:spcBef>
              <a:spcAft>
                <a:spcPts val="0"/>
              </a:spcAft>
              <a:buNone/>
            </a:pPr>
            <a:r>
              <a:rPr lang="en-US" sz="1400" dirty="0">
                <a:effectLst/>
                <a:latin typeface="Times New Roman" panose="02020603050405020304" pitchFamily="18" charset="0"/>
                <a:ea typeface="Times New Roman" panose="02020603050405020304" pitchFamily="18" charset="0"/>
              </a:rPr>
              <a:t> </a:t>
            </a:r>
          </a:p>
          <a:p>
            <a:pPr marL="0" marR="0" indent="0">
              <a:spcBef>
                <a:spcPts val="0"/>
              </a:spcBef>
              <a:spcAft>
                <a:spcPts val="0"/>
              </a:spcAft>
              <a:buNone/>
            </a:pPr>
            <a:r>
              <a:rPr lang="en-US" sz="1400" dirty="0">
                <a:effectLst/>
                <a:latin typeface="Times New Roman" panose="02020603050405020304" pitchFamily="18" charset="0"/>
                <a:ea typeface="Times New Roman" panose="02020603050405020304" pitchFamily="18" charset="0"/>
              </a:rPr>
              <a:t>To file a program complaint of discrimination, complete the </a:t>
            </a:r>
            <a:r>
              <a:rPr lang="en-US" sz="1400" u="sng" dirty="0">
                <a:solidFill>
                  <a:srgbClr val="0000FF"/>
                </a:solidFill>
                <a:effectLst/>
                <a:latin typeface="Times New Roman" panose="02020603050405020304" pitchFamily="18" charset="0"/>
                <a:ea typeface="Times New Roman" panose="02020603050405020304" pitchFamily="18" charset="0"/>
                <a:hlinkClick r:id="rId3"/>
              </a:rPr>
              <a:t>USDA Program Discrimination Complaint Form</a:t>
            </a:r>
            <a:r>
              <a:rPr lang="en-US" sz="1400" dirty="0">
                <a:effectLst/>
                <a:latin typeface="Times New Roman" panose="02020603050405020304" pitchFamily="18" charset="0"/>
                <a:ea typeface="Times New Roman" panose="02020603050405020304" pitchFamily="18" charset="0"/>
              </a:rPr>
              <a:t>, (AD-3027) found online at: </a:t>
            </a:r>
            <a:r>
              <a:rPr lang="en-US" sz="1400" u="sng" dirty="0">
                <a:solidFill>
                  <a:srgbClr val="0000FF"/>
                </a:solidFill>
                <a:effectLst/>
                <a:latin typeface="Times New Roman" panose="02020603050405020304" pitchFamily="18" charset="0"/>
                <a:ea typeface="Times New Roman" panose="02020603050405020304" pitchFamily="18" charset="0"/>
                <a:hlinkClick r:id="rId4"/>
              </a:rPr>
              <a:t>https://www.usda.gov/oascr/how-to-file-a-program-discrimination-complaint</a:t>
            </a:r>
            <a:r>
              <a:rPr lang="en-US" sz="1400" dirty="0">
                <a:effectLst/>
                <a:latin typeface="Times New Roman" panose="02020603050405020304" pitchFamily="18" charset="0"/>
                <a:ea typeface="Times New Roman" panose="02020603050405020304" pitchFamily="18" charset="0"/>
              </a:rPr>
              <a:t>, and at any USDA office, or write a letter addressed to USDA and provide in the letter all of the information requested in the form. To request a copy of the complaint form, call (866) 632-9992. Submit your completed form or letter to USDA by: </a:t>
            </a:r>
          </a:p>
          <a:p>
            <a:pPr marL="0" marR="0" indent="0">
              <a:spcBef>
                <a:spcPts val="0"/>
              </a:spcBef>
              <a:spcAft>
                <a:spcPts val="0"/>
              </a:spcAft>
              <a:buNone/>
            </a:pPr>
            <a:r>
              <a:rPr lang="en-US" sz="1400" dirty="0">
                <a:effectLst/>
                <a:latin typeface="Times New Roman" panose="02020603050405020304" pitchFamily="18" charset="0"/>
                <a:ea typeface="Times New Roman" panose="02020603050405020304" pitchFamily="18" charset="0"/>
              </a:rPr>
              <a:t> </a:t>
            </a:r>
          </a:p>
          <a:p>
            <a:pPr marL="0" marR="0" indent="0">
              <a:spcBef>
                <a:spcPts val="0"/>
              </a:spcBef>
              <a:spcAft>
                <a:spcPts val="0"/>
              </a:spcAft>
              <a:buNone/>
            </a:pPr>
            <a:r>
              <a:rPr lang="en-US" sz="1400" dirty="0">
                <a:effectLst/>
                <a:latin typeface="Times New Roman" panose="02020603050405020304" pitchFamily="18" charset="0"/>
                <a:ea typeface="Times New Roman" panose="02020603050405020304" pitchFamily="18" charset="0"/>
              </a:rPr>
              <a:t>(1)     mail: U.S. Department of Agriculture </a:t>
            </a:r>
          </a:p>
          <a:p>
            <a:pPr marL="0" marR="0" indent="0">
              <a:spcBef>
                <a:spcPts val="0"/>
              </a:spcBef>
              <a:spcAft>
                <a:spcPts val="0"/>
              </a:spcAft>
              <a:buNone/>
            </a:pPr>
            <a:r>
              <a:rPr lang="en-US" sz="1400" dirty="0">
                <a:effectLst/>
                <a:latin typeface="Times New Roman" panose="02020603050405020304" pitchFamily="18" charset="0"/>
                <a:ea typeface="Times New Roman" panose="02020603050405020304" pitchFamily="18" charset="0"/>
              </a:rPr>
              <a:t>          Office of the Assistant Secretary for Civil Rights </a:t>
            </a:r>
          </a:p>
          <a:p>
            <a:pPr marL="0" marR="0" indent="0">
              <a:spcBef>
                <a:spcPts val="0"/>
              </a:spcBef>
              <a:spcAft>
                <a:spcPts val="0"/>
              </a:spcAft>
              <a:buNone/>
            </a:pPr>
            <a:r>
              <a:rPr lang="en-US" sz="1400" dirty="0">
                <a:effectLst/>
                <a:latin typeface="Times New Roman" panose="02020603050405020304" pitchFamily="18" charset="0"/>
                <a:ea typeface="Times New Roman" panose="02020603050405020304" pitchFamily="18" charset="0"/>
              </a:rPr>
              <a:t>          1400 Independence Avenue, SW </a:t>
            </a:r>
          </a:p>
          <a:p>
            <a:pPr marL="0" marR="0" indent="0">
              <a:spcBef>
                <a:spcPts val="0"/>
              </a:spcBef>
              <a:spcAft>
                <a:spcPts val="0"/>
              </a:spcAft>
              <a:buNone/>
            </a:pPr>
            <a:r>
              <a:rPr lang="en-US" sz="1400" dirty="0">
                <a:effectLst/>
                <a:latin typeface="Times New Roman" panose="02020603050405020304" pitchFamily="18" charset="0"/>
                <a:ea typeface="Times New Roman" panose="02020603050405020304" pitchFamily="18" charset="0"/>
              </a:rPr>
              <a:t>          Washington, D.C. 20250-9410; </a:t>
            </a:r>
          </a:p>
          <a:p>
            <a:pPr marL="0" marR="0" indent="0">
              <a:spcBef>
                <a:spcPts val="0"/>
              </a:spcBef>
              <a:spcAft>
                <a:spcPts val="0"/>
              </a:spcAft>
              <a:buNone/>
            </a:pPr>
            <a:r>
              <a:rPr lang="en-US" sz="1400" dirty="0">
                <a:effectLst/>
                <a:latin typeface="Times New Roman" panose="02020603050405020304" pitchFamily="18" charset="0"/>
                <a:ea typeface="Times New Roman" panose="02020603050405020304" pitchFamily="18" charset="0"/>
              </a:rPr>
              <a:t> </a:t>
            </a:r>
          </a:p>
          <a:p>
            <a:pPr marL="0" marR="0" indent="0">
              <a:spcBef>
                <a:spcPts val="0"/>
              </a:spcBef>
              <a:spcAft>
                <a:spcPts val="0"/>
              </a:spcAft>
              <a:buNone/>
            </a:pPr>
            <a:r>
              <a:rPr lang="en-US" sz="1400" dirty="0">
                <a:effectLst/>
                <a:latin typeface="Times New Roman" panose="02020603050405020304" pitchFamily="18" charset="0"/>
                <a:ea typeface="Times New Roman" panose="02020603050405020304" pitchFamily="18" charset="0"/>
              </a:rPr>
              <a:t>(2)      fax: (202) 690-7442; or </a:t>
            </a:r>
          </a:p>
          <a:p>
            <a:pPr marL="0" marR="0" indent="0">
              <a:spcBef>
                <a:spcPts val="0"/>
              </a:spcBef>
              <a:spcAft>
                <a:spcPts val="0"/>
              </a:spcAft>
              <a:buNone/>
            </a:pPr>
            <a:r>
              <a:rPr lang="en-US" sz="1400" dirty="0">
                <a:effectLst/>
                <a:latin typeface="Times New Roman" panose="02020603050405020304" pitchFamily="18" charset="0"/>
                <a:ea typeface="Times New Roman" panose="02020603050405020304" pitchFamily="18" charset="0"/>
              </a:rPr>
              <a:t> </a:t>
            </a:r>
          </a:p>
          <a:p>
            <a:pPr marL="0" marR="0" indent="0">
              <a:spcBef>
                <a:spcPts val="0"/>
              </a:spcBef>
              <a:spcAft>
                <a:spcPts val="0"/>
              </a:spcAft>
              <a:buNone/>
            </a:pPr>
            <a:r>
              <a:rPr lang="en-US" sz="1400" dirty="0">
                <a:effectLst/>
                <a:latin typeface="Times New Roman" panose="02020603050405020304" pitchFamily="18" charset="0"/>
                <a:ea typeface="Times New Roman" panose="02020603050405020304" pitchFamily="18" charset="0"/>
              </a:rPr>
              <a:t>(3)      email: </a:t>
            </a:r>
            <a:r>
              <a:rPr lang="en-US" sz="1400" u="sng" dirty="0">
                <a:solidFill>
                  <a:srgbClr val="0000FF"/>
                </a:solidFill>
                <a:effectLst/>
                <a:latin typeface="Times New Roman" panose="02020603050405020304" pitchFamily="18" charset="0"/>
                <a:ea typeface="Times New Roman" panose="02020603050405020304" pitchFamily="18" charset="0"/>
                <a:hlinkClick r:id="rId5"/>
              </a:rPr>
              <a:t>program.intake@usda.gov</a:t>
            </a:r>
            <a:r>
              <a:rPr lang="en-US" sz="1400" dirty="0">
                <a:effectLst/>
                <a:latin typeface="Times New Roman" panose="02020603050405020304" pitchFamily="18" charset="0"/>
                <a:ea typeface="Times New Roman" panose="02020603050405020304" pitchFamily="18" charset="0"/>
              </a:rPr>
              <a:t>.</a:t>
            </a:r>
          </a:p>
          <a:p>
            <a:pPr marL="0" marR="0" indent="0">
              <a:spcBef>
                <a:spcPts val="0"/>
              </a:spcBef>
              <a:spcAft>
                <a:spcPts val="0"/>
              </a:spcAft>
              <a:buNone/>
            </a:pPr>
            <a:r>
              <a:rPr lang="en-US" sz="1400" dirty="0">
                <a:effectLst/>
                <a:latin typeface="Times New Roman" panose="02020603050405020304" pitchFamily="18" charset="0"/>
                <a:ea typeface="Times New Roman" panose="02020603050405020304" pitchFamily="18" charset="0"/>
              </a:rPr>
              <a:t> </a:t>
            </a:r>
          </a:p>
          <a:p>
            <a:pPr marL="0" marR="0" indent="0">
              <a:spcBef>
                <a:spcPts val="0"/>
              </a:spcBef>
              <a:spcAft>
                <a:spcPts val="0"/>
              </a:spcAft>
              <a:buNone/>
            </a:pPr>
            <a:r>
              <a:rPr lang="en-US" sz="1400" dirty="0">
                <a:effectLst/>
                <a:latin typeface="Times New Roman" panose="02020603050405020304" pitchFamily="18" charset="0"/>
                <a:ea typeface="Times New Roman" panose="02020603050405020304" pitchFamily="18" charset="0"/>
              </a:rPr>
              <a:t>This institution is an equal opportunity provider.</a:t>
            </a:r>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27</a:t>
            </a:fld>
            <a:endParaRPr lang="zh-CN" altLang="en-US" dirty="0"/>
          </a:p>
        </p:txBody>
      </p:sp>
    </p:spTree>
    <p:extLst>
      <p:ext uri="{BB962C8B-B14F-4D97-AF65-F5344CB8AC3E}">
        <p14:creationId xmlns:p14="http://schemas.microsoft.com/office/powerpoint/2010/main" val="2385848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743" y="300214"/>
            <a:ext cx="11370972" cy="679905"/>
          </a:xfrm>
        </p:spPr>
        <p:txBody>
          <a:bodyPr/>
          <a:lstStyle/>
          <a:p>
            <a:r>
              <a:rPr lang="en-US" dirty="0"/>
              <a:t>Current USDA nondiscrimination statement for digital documents</a:t>
            </a:r>
          </a:p>
        </p:txBody>
      </p:sp>
      <p:sp>
        <p:nvSpPr>
          <p:cNvPr id="3" name="Content Placeholder 2"/>
          <p:cNvSpPr>
            <a:spLocks noGrp="1"/>
          </p:cNvSpPr>
          <p:nvPr>
            <p:ph idx="1"/>
          </p:nvPr>
        </p:nvSpPr>
        <p:spPr>
          <a:xfrm>
            <a:off x="144379" y="1230403"/>
            <a:ext cx="11794336" cy="5282692"/>
          </a:xfrm>
        </p:spPr>
        <p:txBody>
          <a:bodyPr/>
          <a:lstStyle/>
          <a:p>
            <a:pPr marL="0" marR="0" indent="0">
              <a:spcBef>
                <a:spcPts val="0"/>
              </a:spcBef>
              <a:spcAft>
                <a:spcPts val="0"/>
              </a:spcAft>
              <a:buNone/>
            </a:pPr>
            <a:r>
              <a:rPr lang="en-US" sz="1400" dirty="0">
                <a:effectLst/>
                <a:latin typeface="Times New Roman" panose="02020603050405020304" pitchFamily="18" charset="0"/>
                <a:ea typeface="Times New Roman" panose="02020603050405020304" pitchFamily="18"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a:t>
            </a:r>
          </a:p>
          <a:p>
            <a:pPr marL="0" marR="0" indent="0">
              <a:spcBef>
                <a:spcPts val="0"/>
              </a:spcBef>
              <a:spcAft>
                <a:spcPts val="0"/>
              </a:spcAft>
              <a:buNone/>
            </a:pPr>
            <a:r>
              <a:rPr lang="en-US" sz="1400" dirty="0">
                <a:effectLst/>
                <a:latin typeface="Times New Roman" panose="02020603050405020304" pitchFamily="18" charset="0"/>
                <a:ea typeface="Times New Roman" panose="02020603050405020304" pitchFamily="18" charset="0"/>
              </a:rPr>
              <a:t> </a:t>
            </a:r>
          </a:p>
          <a:p>
            <a:pPr marL="0" marR="0" indent="0">
              <a:spcBef>
                <a:spcPts val="0"/>
              </a:spcBef>
              <a:spcAft>
                <a:spcPts val="0"/>
              </a:spcAft>
              <a:buNone/>
            </a:pPr>
            <a:r>
              <a:rPr lang="en-US" sz="1400" dirty="0">
                <a:effectLst/>
                <a:latin typeface="Times New Roman" panose="02020603050405020304" pitchFamily="18" charset="0"/>
                <a:ea typeface="Times New Roman" panose="02020603050405020304" pitchFamily="18" charset="0"/>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pPr marL="0" marR="0" indent="0">
              <a:spcBef>
                <a:spcPts val="0"/>
              </a:spcBef>
              <a:spcAft>
                <a:spcPts val="0"/>
              </a:spcAft>
              <a:buNone/>
            </a:pPr>
            <a:r>
              <a:rPr lang="en-US" sz="1400" dirty="0">
                <a:effectLst/>
                <a:latin typeface="Times New Roman" panose="02020603050405020304" pitchFamily="18" charset="0"/>
                <a:ea typeface="Times New Roman" panose="02020603050405020304" pitchFamily="18" charset="0"/>
              </a:rPr>
              <a:t> </a:t>
            </a:r>
          </a:p>
          <a:p>
            <a:pPr marL="0" marR="0" indent="0">
              <a:spcBef>
                <a:spcPts val="0"/>
              </a:spcBef>
              <a:spcAft>
                <a:spcPts val="0"/>
              </a:spcAft>
              <a:buNone/>
            </a:pPr>
            <a:r>
              <a:rPr lang="en-US" sz="1400" dirty="0">
                <a:effectLst/>
                <a:latin typeface="Times New Roman" panose="02020603050405020304" pitchFamily="18" charset="0"/>
                <a:ea typeface="Times New Roman" panose="02020603050405020304" pitchFamily="18" charset="0"/>
              </a:rPr>
              <a:t>To file a program complaint of discrimination, complete the </a:t>
            </a:r>
            <a:r>
              <a:rPr lang="en-US" sz="1400" u="sng" dirty="0">
                <a:solidFill>
                  <a:srgbClr val="0000FF"/>
                </a:solidFill>
                <a:effectLst/>
                <a:latin typeface="Times New Roman" panose="02020603050405020304" pitchFamily="18" charset="0"/>
                <a:ea typeface="Times New Roman" panose="02020603050405020304" pitchFamily="18" charset="0"/>
                <a:hlinkClick r:id="rId3"/>
              </a:rPr>
              <a:t>USDA Program Discrimination Complaint Form</a:t>
            </a:r>
            <a:r>
              <a:rPr lang="en-US" sz="1400" dirty="0">
                <a:effectLst/>
                <a:latin typeface="Times New Roman" panose="02020603050405020304" pitchFamily="18" charset="0"/>
                <a:ea typeface="Times New Roman" panose="02020603050405020304" pitchFamily="18" charset="0"/>
              </a:rPr>
              <a:t>, (AD-3027) found online at: </a:t>
            </a:r>
            <a:r>
              <a:rPr lang="en-US" sz="1400" u="sng" dirty="0">
                <a:solidFill>
                  <a:srgbClr val="0000FF"/>
                </a:solidFill>
                <a:effectLst/>
                <a:latin typeface="Times New Roman" panose="02020603050405020304" pitchFamily="18" charset="0"/>
                <a:ea typeface="Times New Roman" panose="02020603050405020304" pitchFamily="18" charset="0"/>
                <a:hlinkClick r:id="rId4"/>
              </a:rPr>
              <a:t>How to File a Complaint</a:t>
            </a:r>
            <a:r>
              <a:rPr lang="en-US" sz="1400" dirty="0">
                <a:effectLst/>
                <a:latin typeface="Times New Roman" panose="02020603050405020304" pitchFamily="18" charset="0"/>
                <a:ea typeface="Times New Roman" panose="02020603050405020304" pitchFamily="18" charset="0"/>
              </a:rPr>
              <a:t>, and at any USDA office, or write a letter addressed to USDA and provide in the letter all of the information requested in the form. To request a copy of the complaint form, call (866) 632-9992. Submit your completed form or letter to USDA by: </a:t>
            </a:r>
          </a:p>
          <a:p>
            <a:pPr marL="0" marR="0" indent="0">
              <a:spcBef>
                <a:spcPts val="0"/>
              </a:spcBef>
              <a:spcAft>
                <a:spcPts val="0"/>
              </a:spcAft>
              <a:buNone/>
            </a:pPr>
            <a:r>
              <a:rPr lang="en-US" sz="1400" dirty="0">
                <a:effectLst/>
                <a:latin typeface="Times New Roman" panose="02020603050405020304" pitchFamily="18" charset="0"/>
                <a:ea typeface="Times New Roman" panose="02020603050405020304" pitchFamily="18" charset="0"/>
              </a:rPr>
              <a:t> </a:t>
            </a:r>
          </a:p>
          <a:p>
            <a:pPr marL="0" marR="0" indent="0">
              <a:spcBef>
                <a:spcPts val="0"/>
              </a:spcBef>
              <a:spcAft>
                <a:spcPts val="0"/>
              </a:spcAft>
              <a:buNone/>
            </a:pPr>
            <a:r>
              <a:rPr lang="en-US" sz="1400" dirty="0">
                <a:effectLst/>
                <a:latin typeface="Times New Roman" panose="02020603050405020304" pitchFamily="18" charset="0"/>
                <a:ea typeface="Times New Roman" panose="02020603050405020304" pitchFamily="18" charset="0"/>
              </a:rPr>
              <a:t>(1)     mail: U.S. Department of Agriculture </a:t>
            </a:r>
          </a:p>
          <a:p>
            <a:pPr marL="0" marR="0" indent="0">
              <a:spcBef>
                <a:spcPts val="0"/>
              </a:spcBef>
              <a:spcAft>
                <a:spcPts val="0"/>
              </a:spcAft>
              <a:buNone/>
            </a:pPr>
            <a:r>
              <a:rPr lang="en-US" sz="1400" dirty="0">
                <a:effectLst/>
                <a:latin typeface="Times New Roman" panose="02020603050405020304" pitchFamily="18" charset="0"/>
                <a:ea typeface="Times New Roman" panose="02020603050405020304" pitchFamily="18" charset="0"/>
              </a:rPr>
              <a:t>          Office of the Assistant Secretary for Civil Rights </a:t>
            </a:r>
          </a:p>
          <a:p>
            <a:pPr marL="0" marR="0" indent="0">
              <a:spcBef>
                <a:spcPts val="0"/>
              </a:spcBef>
              <a:spcAft>
                <a:spcPts val="0"/>
              </a:spcAft>
              <a:buNone/>
            </a:pPr>
            <a:r>
              <a:rPr lang="en-US" sz="1400" dirty="0">
                <a:effectLst/>
                <a:latin typeface="Times New Roman" panose="02020603050405020304" pitchFamily="18" charset="0"/>
                <a:ea typeface="Times New Roman" panose="02020603050405020304" pitchFamily="18" charset="0"/>
              </a:rPr>
              <a:t>          1400 Independence Avenue, SW </a:t>
            </a:r>
          </a:p>
          <a:p>
            <a:pPr marL="0" marR="0" indent="0">
              <a:spcBef>
                <a:spcPts val="0"/>
              </a:spcBef>
              <a:spcAft>
                <a:spcPts val="0"/>
              </a:spcAft>
              <a:buNone/>
            </a:pPr>
            <a:r>
              <a:rPr lang="en-US" sz="1400" dirty="0">
                <a:effectLst/>
                <a:latin typeface="Times New Roman" panose="02020603050405020304" pitchFamily="18" charset="0"/>
                <a:ea typeface="Times New Roman" panose="02020603050405020304" pitchFamily="18" charset="0"/>
              </a:rPr>
              <a:t>          Washington, D.C. 20250-9410; </a:t>
            </a:r>
          </a:p>
          <a:p>
            <a:pPr marL="0" marR="0" indent="0">
              <a:spcBef>
                <a:spcPts val="0"/>
              </a:spcBef>
              <a:spcAft>
                <a:spcPts val="0"/>
              </a:spcAft>
              <a:buNone/>
            </a:pPr>
            <a:r>
              <a:rPr lang="en-US" sz="1400" dirty="0">
                <a:effectLst/>
                <a:latin typeface="Times New Roman" panose="02020603050405020304" pitchFamily="18" charset="0"/>
                <a:ea typeface="Times New Roman" panose="02020603050405020304" pitchFamily="18" charset="0"/>
              </a:rPr>
              <a:t> </a:t>
            </a:r>
          </a:p>
          <a:p>
            <a:pPr marL="0" marR="0" indent="0">
              <a:spcBef>
                <a:spcPts val="0"/>
              </a:spcBef>
              <a:spcAft>
                <a:spcPts val="0"/>
              </a:spcAft>
              <a:buNone/>
            </a:pPr>
            <a:r>
              <a:rPr lang="en-US" sz="1400" dirty="0">
                <a:effectLst/>
                <a:latin typeface="Times New Roman" panose="02020603050405020304" pitchFamily="18" charset="0"/>
                <a:ea typeface="Times New Roman" panose="02020603050405020304" pitchFamily="18" charset="0"/>
              </a:rPr>
              <a:t>(2)      fax: (202) 690-7442; or </a:t>
            </a:r>
          </a:p>
          <a:p>
            <a:pPr marL="0" marR="0" indent="0">
              <a:spcBef>
                <a:spcPts val="0"/>
              </a:spcBef>
              <a:spcAft>
                <a:spcPts val="0"/>
              </a:spcAft>
              <a:buNone/>
            </a:pPr>
            <a:r>
              <a:rPr lang="en-US" sz="1400" dirty="0">
                <a:effectLst/>
                <a:latin typeface="Times New Roman" panose="02020603050405020304" pitchFamily="18" charset="0"/>
                <a:ea typeface="Times New Roman" panose="02020603050405020304" pitchFamily="18" charset="0"/>
              </a:rPr>
              <a:t> </a:t>
            </a:r>
          </a:p>
          <a:p>
            <a:pPr marL="0" marR="0" indent="0">
              <a:spcBef>
                <a:spcPts val="0"/>
              </a:spcBef>
              <a:spcAft>
                <a:spcPts val="0"/>
              </a:spcAft>
              <a:buNone/>
            </a:pPr>
            <a:r>
              <a:rPr lang="en-US" sz="1400" dirty="0">
                <a:effectLst/>
                <a:latin typeface="Times New Roman" panose="02020603050405020304" pitchFamily="18" charset="0"/>
                <a:ea typeface="Times New Roman" panose="02020603050405020304" pitchFamily="18" charset="0"/>
              </a:rPr>
              <a:t>(3)      email: </a:t>
            </a:r>
            <a:r>
              <a:rPr lang="en-US" sz="1400" u="sng" dirty="0">
                <a:solidFill>
                  <a:srgbClr val="0000FF"/>
                </a:solidFill>
                <a:effectLst/>
                <a:latin typeface="Times New Roman" panose="02020603050405020304" pitchFamily="18" charset="0"/>
                <a:ea typeface="Times New Roman" panose="02020603050405020304" pitchFamily="18" charset="0"/>
                <a:hlinkClick r:id="rId5"/>
              </a:rPr>
              <a:t>program.intake@usda.gov</a:t>
            </a:r>
            <a:r>
              <a:rPr lang="en-US" sz="1400" dirty="0">
                <a:effectLst/>
                <a:latin typeface="Times New Roman" panose="02020603050405020304" pitchFamily="18" charset="0"/>
                <a:ea typeface="Times New Roman" panose="02020603050405020304" pitchFamily="18" charset="0"/>
              </a:rPr>
              <a:t>.</a:t>
            </a:r>
          </a:p>
          <a:p>
            <a:pPr marL="0" marR="0" indent="0">
              <a:spcBef>
                <a:spcPts val="0"/>
              </a:spcBef>
              <a:spcAft>
                <a:spcPts val="0"/>
              </a:spcAft>
              <a:buNone/>
            </a:pPr>
            <a:r>
              <a:rPr lang="en-US" sz="1400" dirty="0">
                <a:effectLst/>
                <a:latin typeface="Times New Roman" panose="02020603050405020304" pitchFamily="18" charset="0"/>
                <a:ea typeface="Times New Roman" panose="02020603050405020304" pitchFamily="18" charset="0"/>
              </a:rPr>
              <a:t> </a:t>
            </a:r>
          </a:p>
          <a:p>
            <a:pPr marL="0" marR="0" indent="0">
              <a:spcBef>
                <a:spcPts val="0"/>
              </a:spcBef>
              <a:spcAft>
                <a:spcPts val="0"/>
              </a:spcAft>
              <a:buNone/>
            </a:pPr>
            <a:r>
              <a:rPr lang="en-US" sz="1400" dirty="0">
                <a:effectLst/>
                <a:latin typeface="Times New Roman" panose="02020603050405020304" pitchFamily="18" charset="0"/>
                <a:ea typeface="Times New Roman" panose="02020603050405020304" pitchFamily="18" charset="0"/>
              </a:rPr>
              <a:t>This institution is an equal opportunity provider.</a:t>
            </a:r>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28</a:t>
            </a:fld>
            <a:endParaRPr lang="zh-CN" altLang="en-US" dirty="0"/>
          </a:p>
        </p:txBody>
      </p:sp>
    </p:spTree>
    <p:extLst>
      <p:ext uri="{BB962C8B-B14F-4D97-AF65-F5344CB8AC3E}">
        <p14:creationId xmlns:p14="http://schemas.microsoft.com/office/powerpoint/2010/main" val="2674489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422693" y="4267199"/>
            <a:ext cx="11516022" cy="2089149"/>
          </a:xfrm>
        </p:spPr>
        <p:txBody>
          <a:bodyPr/>
          <a:lstStyle/>
          <a:p>
            <a:pPr marL="342900" indent="-342900">
              <a:buFont typeface="Arial" panose="020B0604020202020204" pitchFamily="34" charset="0"/>
              <a:buChar char="•"/>
            </a:pPr>
            <a:r>
              <a:rPr lang="en-US" dirty="0"/>
              <a:t>Include the full </a:t>
            </a:r>
            <a:r>
              <a:rPr lang="en-US" b="1" dirty="0">
                <a:hlinkClick r:id="rId3"/>
              </a:rPr>
              <a:t>USDA nondiscrimination statement </a:t>
            </a:r>
            <a:r>
              <a:rPr lang="en-US" dirty="0"/>
              <a:t>on all vital documents and information produced for the public, including program home and sub-recipient web pages</a:t>
            </a:r>
          </a:p>
          <a:p>
            <a:pPr marL="800100" lvl="1" indent="-342900">
              <a:buFont typeface="Arial" panose="020B0604020202020204" pitchFamily="34" charset="0"/>
              <a:buChar char="•"/>
            </a:pPr>
            <a:r>
              <a:rPr lang="en-US" sz="1800" dirty="0"/>
              <a:t>A direct hyperlink to the digital nondiscrimination statement (not short statement) may be used on web pages</a:t>
            </a:r>
          </a:p>
          <a:p>
            <a:pPr marL="342900" indent="-342900">
              <a:buFont typeface="Arial" panose="020B0604020202020204" pitchFamily="34" charset="0"/>
              <a:buChar char="•"/>
            </a:pPr>
            <a:r>
              <a:rPr lang="en-US" dirty="0"/>
              <a:t>The short nondiscrimination statement </a:t>
            </a:r>
            <a:r>
              <a:rPr lang="en-US" b="1" u="sng" dirty="0"/>
              <a:t>may</a:t>
            </a:r>
            <a:r>
              <a:rPr lang="en-US" u="sng" dirty="0"/>
              <a:t> </a:t>
            </a:r>
            <a:r>
              <a:rPr lang="en-US" b="1" u="sng" dirty="0"/>
              <a:t>not</a:t>
            </a:r>
            <a:r>
              <a:rPr lang="en-US" dirty="0"/>
              <a:t> be used on vital documents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29</a:t>
            </a:fld>
            <a:endParaRPr lang="zh-CN" altLang="en-US" dirty="0"/>
          </a:p>
        </p:txBody>
      </p:sp>
      <p:sp>
        <p:nvSpPr>
          <p:cNvPr id="2" name="Title 1"/>
          <p:cNvSpPr>
            <a:spLocks noGrp="1"/>
          </p:cNvSpPr>
          <p:nvPr>
            <p:ph type="title"/>
          </p:nvPr>
        </p:nvSpPr>
        <p:spPr/>
        <p:txBody>
          <a:bodyPr/>
          <a:lstStyle/>
          <a:p>
            <a:r>
              <a:rPr lang="en-US" dirty="0"/>
              <a:t>Nondiscrimination statement and your website</a:t>
            </a:r>
          </a:p>
        </p:txBody>
      </p:sp>
      <p:pic>
        <p:nvPicPr>
          <p:cNvPr id="11" name="Picture 10">
            <a:extLst>
              <a:ext uri="{FF2B5EF4-FFF2-40B4-BE49-F238E27FC236}">
                <a16:creationId xmlns:a16="http://schemas.microsoft.com/office/drawing/2014/main" id="{F4AA9339-A537-42C3-8052-085CF80E326B}"/>
              </a:ext>
            </a:extLst>
          </p:cNvPr>
          <p:cNvPicPr>
            <a:picLocks noChangeAspect="1"/>
          </p:cNvPicPr>
          <p:nvPr/>
        </p:nvPicPr>
        <p:blipFill>
          <a:blip r:embed="rId4"/>
          <a:stretch>
            <a:fillRect/>
          </a:stretch>
        </p:blipFill>
        <p:spPr>
          <a:xfrm>
            <a:off x="1883719" y="1060016"/>
            <a:ext cx="8424562" cy="3207181"/>
          </a:xfrm>
          <a:prstGeom prst="rect">
            <a:avLst/>
          </a:prstGeom>
        </p:spPr>
      </p:pic>
    </p:spTree>
    <p:extLst>
      <p:ext uri="{BB962C8B-B14F-4D97-AF65-F5344CB8AC3E}">
        <p14:creationId xmlns:p14="http://schemas.microsoft.com/office/powerpoint/2010/main" val="1328157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bg1"/>
                </a:solidFill>
              </a:rPr>
              <a:t>CONTENTS</a:t>
            </a:r>
          </a:p>
        </p:txBody>
      </p:sp>
      <p:grpSp>
        <p:nvGrpSpPr>
          <p:cNvPr id="18" name="Group 17" descr="Introduction to civil rights" title="Section 1"/>
          <p:cNvGrpSpPr/>
          <p:nvPr/>
        </p:nvGrpSpPr>
        <p:grpSpPr>
          <a:xfrm>
            <a:off x="3125223" y="706500"/>
            <a:ext cx="8839199" cy="509781"/>
            <a:chOff x="3061064" y="188784"/>
            <a:chExt cx="8839199" cy="809458"/>
          </a:xfrm>
        </p:grpSpPr>
        <p:sp>
          <p:nvSpPr>
            <p:cNvPr id="8" name="矩形 7">
              <a:extLst>
                <a:ext uri="{FF2B5EF4-FFF2-40B4-BE49-F238E27FC236}">
                  <a16:creationId xmlns:a16="http://schemas.microsoft.com/office/drawing/2014/main" id="{C0795994-20AF-4E22-89F5-60153C5543DF}"/>
                </a:ext>
              </a:extLst>
            </p:cNvPr>
            <p:cNvSpPr/>
            <p:nvPr/>
          </p:nvSpPr>
          <p:spPr>
            <a:xfrm>
              <a:off x="3061064" y="188784"/>
              <a:ext cx="809458" cy="809458"/>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Segoe SemiBold" panose="020B0703040204020203" pitchFamily="34" charset="0"/>
                  <a:cs typeface="Segoe SemiBold" panose="020B0703040204020203" pitchFamily="34" charset="0"/>
                </a:rPr>
                <a:t>01</a:t>
              </a:r>
              <a:endParaRPr lang="zh-CN" altLang="en-US" sz="2400" dirty="0">
                <a:latin typeface="Segoe SemiBold" panose="020B0703040204020203" pitchFamily="34" charset="0"/>
                <a:cs typeface="Segoe SemiBold" panose="020B0703040204020203" pitchFamily="34" charset="0"/>
              </a:endParaRPr>
            </a:p>
          </p:txBody>
        </p:sp>
        <p:sp>
          <p:nvSpPr>
            <p:cNvPr id="9" name="文本框 8" descr="Introduction to civil rights" title="Section 1">
              <a:extLst>
                <a:ext uri="{FF2B5EF4-FFF2-40B4-BE49-F238E27FC236}">
                  <a16:creationId xmlns:a16="http://schemas.microsoft.com/office/drawing/2014/main" id="{73115394-DBAC-4972-899F-89A1E17FA883}"/>
                </a:ext>
              </a:extLst>
            </p:cNvPr>
            <p:cNvSpPr txBox="1"/>
            <p:nvPr/>
          </p:nvSpPr>
          <p:spPr>
            <a:xfrm>
              <a:off x="3918853" y="188784"/>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400" dirty="0">
                  <a:solidFill>
                    <a:schemeClr val="accent1">
                      <a:lumMod val="50000"/>
                    </a:schemeClr>
                  </a:solidFill>
                </a:rPr>
                <a:t>Introduction to Civil Rights</a:t>
              </a:r>
              <a:endParaRPr lang="zh-CN" altLang="en-US" sz="2400" dirty="0">
                <a:solidFill>
                  <a:schemeClr val="accent1">
                    <a:lumMod val="50000"/>
                  </a:schemeClr>
                </a:solidFill>
              </a:endParaRPr>
            </a:p>
          </p:txBody>
        </p:sp>
      </p:grpSp>
      <p:grpSp>
        <p:nvGrpSpPr>
          <p:cNvPr id="21" name="Group 20" descr="Reasonable accommodations" title="Section 2"/>
          <p:cNvGrpSpPr/>
          <p:nvPr/>
        </p:nvGrpSpPr>
        <p:grpSpPr>
          <a:xfrm>
            <a:off x="3125222" y="1496508"/>
            <a:ext cx="8839200" cy="509782"/>
            <a:chOff x="3061063" y="1873080"/>
            <a:chExt cx="8839200" cy="809459"/>
          </a:xfrm>
        </p:grpSpPr>
        <p:sp>
          <p:nvSpPr>
            <p:cNvPr id="10" name="矩形 9">
              <a:extLst>
                <a:ext uri="{FF2B5EF4-FFF2-40B4-BE49-F238E27FC236}">
                  <a16:creationId xmlns:a16="http://schemas.microsoft.com/office/drawing/2014/main" id="{8F780B69-F97B-4D0D-8F5F-78444E7DF0F0}"/>
                </a:ext>
              </a:extLst>
            </p:cNvPr>
            <p:cNvSpPr/>
            <p:nvPr/>
          </p:nvSpPr>
          <p:spPr>
            <a:xfrm>
              <a:off x="3061063" y="1873080"/>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Segoe SemiBold" panose="020B0703040204020203" pitchFamily="34" charset="0"/>
                  <a:cs typeface="Segoe SemiBold" panose="020B0703040204020203" pitchFamily="34" charset="0"/>
                </a:rPr>
                <a:t>02</a:t>
              </a:r>
              <a:endParaRPr lang="zh-CN" altLang="en-US" sz="2400" dirty="0">
                <a:latin typeface="Segoe SemiBold" panose="020B0703040204020203" pitchFamily="34" charset="0"/>
                <a:cs typeface="Segoe SemiBold" panose="020B0703040204020203" pitchFamily="34" charset="0"/>
              </a:endParaRPr>
            </a:p>
          </p:txBody>
        </p:sp>
        <p:sp>
          <p:nvSpPr>
            <p:cNvPr id="11" name="文本框 10">
              <a:extLst>
                <a:ext uri="{FF2B5EF4-FFF2-40B4-BE49-F238E27FC236}">
                  <a16:creationId xmlns:a16="http://schemas.microsoft.com/office/drawing/2014/main" id="{EBB88417-3982-47EE-8B46-D25117B6C604}"/>
                </a:ext>
              </a:extLst>
            </p:cNvPr>
            <p:cNvSpPr txBox="1"/>
            <p:nvPr/>
          </p:nvSpPr>
          <p:spPr>
            <a:xfrm>
              <a:off x="3918853" y="1873080"/>
              <a:ext cx="7981410"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400" dirty="0">
                  <a:solidFill>
                    <a:schemeClr val="accent1">
                      <a:lumMod val="50000"/>
                    </a:schemeClr>
                  </a:solidFill>
                </a:rPr>
                <a:t>Reasonable modifications</a:t>
              </a:r>
              <a:endParaRPr lang="zh-CN" altLang="en-US" sz="2400" dirty="0">
                <a:solidFill>
                  <a:schemeClr val="accent1">
                    <a:lumMod val="50000"/>
                  </a:schemeClr>
                </a:solidFill>
              </a:endParaRPr>
            </a:p>
          </p:txBody>
        </p:sp>
      </p:grpSp>
      <p:grpSp>
        <p:nvGrpSpPr>
          <p:cNvPr id="22" name="Group 21" descr="Civil rights complaints" title="Section 3"/>
          <p:cNvGrpSpPr/>
          <p:nvPr/>
        </p:nvGrpSpPr>
        <p:grpSpPr>
          <a:xfrm>
            <a:off x="3125221" y="3140497"/>
            <a:ext cx="8839201" cy="509782"/>
            <a:chOff x="3061062" y="3110799"/>
            <a:chExt cx="8839201" cy="809459"/>
          </a:xfrm>
        </p:grpSpPr>
        <p:sp>
          <p:nvSpPr>
            <p:cNvPr id="12" name="矩形 11">
              <a:extLst>
                <a:ext uri="{FF2B5EF4-FFF2-40B4-BE49-F238E27FC236}">
                  <a16:creationId xmlns:a16="http://schemas.microsoft.com/office/drawing/2014/main" id="{8EED5C95-0E4E-4512-8773-6CA4934A6C58}"/>
                </a:ext>
              </a:extLst>
            </p:cNvPr>
            <p:cNvSpPr/>
            <p:nvPr/>
          </p:nvSpPr>
          <p:spPr>
            <a:xfrm>
              <a:off x="3061062" y="3110799"/>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Segoe SemiBold" panose="020B0703040204020203" pitchFamily="34" charset="0"/>
                  <a:cs typeface="Segoe SemiBold" panose="020B0703040204020203" pitchFamily="34" charset="0"/>
                </a:rPr>
                <a:t>04</a:t>
              </a:r>
              <a:endParaRPr lang="zh-CN" altLang="en-US" sz="2400" dirty="0">
                <a:latin typeface="Segoe SemiBold" panose="020B0703040204020203" pitchFamily="34" charset="0"/>
                <a:cs typeface="Segoe SemiBold" panose="020B0703040204020203" pitchFamily="34" charset="0"/>
              </a:endParaRPr>
            </a:p>
          </p:txBody>
        </p:sp>
        <p:sp>
          <p:nvSpPr>
            <p:cNvPr id="13" name="文本框 12">
              <a:extLst>
                <a:ext uri="{FF2B5EF4-FFF2-40B4-BE49-F238E27FC236}">
                  <a16:creationId xmlns:a16="http://schemas.microsoft.com/office/drawing/2014/main" id="{2EAD39A1-22F8-4668-9D3F-D036B2AB825E}"/>
                </a:ext>
              </a:extLst>
            </p:cNvPr>
            <p:cNvSpPr txBox="1"/>
            <p:nvPr/>
          </p:nvSpPr>
          <p:spPr>
            <a:xfrm>
              <a:off x="3918853" y="3110800"/>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400" dirty="0">
                  <a:solidFill>
                    <a:schemeClr val="accent1">
                      <a:lumMod val="50000"/>
                    </a:schemeClr>
                  </a:solidFill>
                </a:rPr>
                <a:t>Customer service and conflict resolution</a:t>
              </a:r>
              <a:endParaRPr lang="zh-CN" altLang="en-US" sz="2400" dirty="0">
                <a:solidFill>
                  <a:schemeClr val="accent1">
                    <a:lumMod val="50000"/>
                  </a:schemeClr>
                </a:solidFill>
              </a:endParaRPr>
            </a:p>
          </p:txBody>
        </p:sp>
      </p:grpSp>
      <p:grpSp>
        <p:nvGrpSpPr>
          <p:cNvPr id="23" name="Group 22" descr="Compliance review" title="Section 4"/>
          <p:cNvGrpSpPr/>
          <p:nvPr/>
        </p:nvGrpSpPr>
        <p:grpSpPr>
          <a:xfrm>
            <a:off x="3125220" y="3930506"/>
            <a:ext cx="8839202" cy="509782"/>
            <a:chOff x="3061061" y="4335544"/>
            <a:chExt cx="8839202" cy="809459"/>
          </a:xfrm>
        </p:grpSpPr>
        <p:sp>
          <p:nvSpPr>
            <p:cNvPr id="14" name="矩形 13">
              <a:extLst>
                <a:ext uri="{FF2B5EF4-FFF2-40B4-BE49-F238E27FC236}">
                  <a16:creationId xmlns:a16="http://schemas.microsoft.com/office/drawing/2014/main" id="{DF81D714-3905-427B-B5F8-783DEB3D0A2D}"/>
                </a:ext>
              </a:extLst>
            </p:cNvPr>
            <p:cNvSpPr/>
            <p:nvPr/>
          </p:nvSpPr>
          <p:spPr>
            <a:xfrm>
              <a:off x="3061061" y="4335544"/>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Segoe SemiBold" panose="020B0703040204020203" pitchFamily="34" charset="0"/>
                  <a:cs typeface="Segoe SemiBold" panose="020B0703040204020203" pitchFamily="34" charset="0"/>
                </a:rPr>
                <a:t>05</a:t>
              </a:r>
              <a:endParaRPr lang="zh-CN" altLang="en-US" sz="2400" dirty="0">
                <a:latin typeface="Segoe SemiBold" panose="020B0703040204020203" pitchFamily="34" charset="0"/>
                <a:cs typeface="Segoe SemiBold" panose="020B0703040204020203" pitchFamily="34" charset="0"/>
              </a:endParaRPr>
            </a:p>
          </p:txBody>
        </p:sp>
        <p:sp>
          <p:nvSpPr>
            <p:cNvPr id="15" name="文本框 14">
              <a:extLst>
                <a:ext uri="{FF2B5EF4-FFF2-40B4-BE49-F238E27FC236}">
                  <a16:creationId xmlns:a16="http://schemas.microsoft.com/office/drawing/2014/main" id="{9440FE6B-2417-4F54-8A87-259875C67EB3}"/>
                </a:ext>
              </a:extLst>
            </p:cNvPr>
            <p:cNvSpPr txBox="1"/>
            <p:nvPr/>
          </p:nvSpPr>
          <p:spPr>
            <a:xfrm>
              <a:off x="3918853" y="4386331"/>
              <a:ext cx="7981410"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400" dirty="0">
                  <a:solidFill>
                    <a:schemeClr val="accent1">
                      <a:lumMod val="50000"/>
                    </a:schemeClr>
                  </a:solidFill>
                </a:rPr>
                <a:t>Complaints of discrimination</a:t>
              </a:r>
              <a:endParaRPr lang="zh-CN" altLang="en-US" sz="2400" dirty="0">
                <a:solidFill>
                  <a:schemeClr val="accent1">
                    <a:lumMod val="50000"/>
                  </a:schemeClr>
                </a:solidFill>
              </a:endParaRPr>
            </a:p>
          </p:txBody>
        </p:sp>
      </p:grpSp>
      <p:grpSp>
        <p:nvGrpSpPr>
          <p:cNvPr id="24" name="Group 23" descr="Nondiscrimination statement" title="Section 5"/>
          <p:cNvGrpSpPr/>
          <p:nvPr/>
        </p:nvGrpSpPr>
        <p:grpSpPr>
          <a:xfrm>
            <a:off x="3125220" y="5574494"/>
            <a:ext cx="8839202" cy="509782"/>
            <a:chOff x="3063333" y="5566136"/>
            <a:chExt cx="8839202" cy="809459"/>
          </a:xfrm>
        </p:grpSpPr>
        <p:sp>
          <p:nvSpPr>
            <p:cNvPr id="16" name="矩形 13">
              <a:extLst>
                <a:ext uri="{FF2B5EF4-FFF2-40B4-BE49-F238E27FC236}">
                  <a16:creationId xmlns:a16="http://schemas.microsoft.com/office/drawing/2014/main" id="{DF81D714-3905-427B-B5F8-783DEB3D0A2D}"/>
                </a:ext>
              </a:extLst>
            </p:cNvPr>
            <p:cNvSpPr/>
            <p:nvPr/>
          </p:nvSpPr>
          <p:spPr>
            <a:xfrm>
              <a:off x="3063333" y="5566136"/>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Segoe SemiBold" panose="020B0703040204020203" pitchFamily="34" charset="0"/>
                  <a:cs typeface="Segoe SemiBold" panose="020B0703040204020203" pitchFamily="34" charset="0"/>
                </a:rPr>
                <a:t>07</a:t>
              </a:r>
              <a:endParaRPr lang="zh-CN" altLang="en-US" sz="2400" dirty="0">
                <a:latin typeface="Segoe SemiBold" panose="020B0703040204020203" pitchFamily="34" charset="0"/>
                <a:cs typeface="Segoe SemiBold" panose="020B0703040204020203" pitchFamily="34" charset="0"/>
              </a:endParaRPr>
            </a:p>
          </p:txBody>
        </p:sp>
        <p:sp>
          <p:nvSpPr>
            <p:cNvPr id="17" name="文本框 14">
              <a:extLst>
                <a:ext uri="{FF2B5EF4-FFF2-40B4-BE49-F238E27FC236}">
                  <a16:creationId xmlns:a16="http://schemas.microsoft.com/office/drawing/2014/main" id="{9440FE6B-2417-4F54-8A87-259875C67EB3}"/>
                </a:ext>
              </a:extLst>
            </p:cNvPr>
            <p:cNvSpPr txBox="1"/>
            <p:nvPr/>
          </p:nvSpPr>
          <p:spPr>
            <a:xfrm>
              <a:off x="3921125" y="5616923"/>
              <a:ext cx="7981410"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400" dirty="0">
                  <a:solidFill>
                    <a:schemeClr val="accent1">
                      <a:lumMod val="50000"/>
                    </a:schemeClr>
                  </a:solidFill>
                </a:rPr>
                <a:t>Nondiscrimination statement</a:t>
              </a:r>
              <a:endParaRPr lang="zh-CN" altLang="en-US" sz="2400" dirty="0">
                <a:solidFill>
                  <a:schemeClr val="accent1">
                    <a:lumMod val="50000"/>
                  </a:schemeClr>
                </a:solidFill>
              </a:endParaRPr>
            </a:p>
          </p:txBody>
        </p:sp>
      </p:grpSp>
      <p:grpSp>
        <p:nvGrpSpPr>
          <p:cNvPr id="29" name="Group 28" descr="Civil rights complaints" title="Section 3"/>
          <p:cNvGrpSpPr/>
          <p:nvPr/>
        </p:nvGrpSpPr>
        <p:grpSpPr>
          <a:xfrm>
            <a:off x="3125221" y="2318503"/>
            <a:ext cx="8839201" cy="509782"/>
            <a:chOff x="3061062" y="3110799"/>
            <a:chExt cx="8839201" cy="809459"/>
          </a:xfrm>
        </p:grpSpPr>
        <p:sp>
          <p:nvSpPr>
            <p:cNvPr id="30" name="矩形 11">
              <a:extLst>
                <a:ext uri="{FF2B5EF4-FFF2-40B4-BE49-F238E27FC236}">
                  <a16:creationId xmlns:a16="http://schemas.microsoft.com/office/drawing/2014/main" id="{8EED5C95-0E4E-4512-8773-6CA4934A6C58}"/>
                </a:ext>
              </a:extLst>
            </p:cNvPr>
            <p:cNvSpPr/>
            <p:nvPr/>
          </p:nvSpPr>
          <p:spPr>
            <a:xfrm>
              <a:off x="3061062" y="3110799"/>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Segoe SemiBold" panose="020B0703040204020203" pitchFamily="34" charset="0"/>
                  <a:cs typeface="Segoe SemiBold" panose="020B0703040204020203" pitchFamily="34" charset="0"/>
                </a:rPr>
                <a:t>03</a:t>
              </a:r>
              <a:endParaRPr lang="zh-CN" altLang="en-US" sz="2400" dirty="0">
                <a:latin typeface="Segoe SemiBold" panose="020B0703040204020203" pitchFamily="34" charset="0"/>
                <a:cs typeface="Segoe SemiBold" panose="020B0703040204020203" pitchFamily="34" charset="0"/>
              </a:endParaRPr>
            </a:p>
          </p:txBody>
        </p:sp>
        <p:sp>
          <p:nvSpPr>
            <p:cNvPr id="31" name="文本框 12">
              <a:extLst>
                <a:ext uri="{FF2B5EF4-FFF2-40B4-BE49-F238E27FC236}">
                  <a16:creationId xmlns:a16="http://schemas.microsoft.com/office/drawing/2014/main" id="{2EAD39A1-22F8-4668-9D3F-D036B2AB825E}"/>
                </a:ext>
              </a:extLst>
            </p:cNvPr>
            <p:cNvSpPr txBox="1"/>
            <p:nvPr/>
          </p:nvSpPr>
          <p:spPr>
            <a:xfrm>
              <a:off x="3918853" y="3110800"/>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400" dirty="0">
                  <a:solidFill>
                    <a:schemeClr val="accent1">
                      <a:lumMod val="50000"/>
                    </a:schemeClr>
                  </a:solidFill>
                </a:rPr>
                <a:t>Limited English Proficiency (LEP)</a:t>
              </a:r>
              <a:endParaRPr lang="zh-CN" altLang="en-US" sz="2400" dirty="0">
                <a:solidFill>
                  <a:schemeClr val="accent1">
                    <a:lumMod val="50000"/>
                  </a:schemeClr>
                </a:solidFill>
              </a:endParaRPr>
            </a:p>
          </p:txBody>
        </p:sp>
      </p:grpSp>
      <p:grpSp>
        <p:nvGrpSpPr>
          <p:cNvPr id="32" name="Group 31" descr="Compliance review" title="Section 4"/>
          <p:cNvGrpSpPr/>
          <p:nvPr/>
        </p:nvGrpSpPr>
        <p:grpSpPr>
          <a:xfrm>
            <a:off x="3125220" y="4752500"/>
            <a:ext cx="8839202" cy="509782"/>
            <a:chOff x="3061061" y="4335544"/>
            <a:chExt cx="8839202" cy="809459"/>
          </a:xfrm>
        </p:grpSpPr>
        <p:sp>
          <p:nvSpPr>
            <p:cNvPr id="33" name="矩形 13">
              <a:extLst>
                <a:ext uri="{FF2B5EF4-FFF2-40B4-BE49-F238E27FC236}">
                  <a16:creationId xmlns:a16="http://schemas.microsoft.com/office/drawing/2014/main" id="{DF81D714-3905-427B-B5F8-783DEB3D0A2D}"/>
                </a:ext>
              </a:extLst>
            </p:cNvPr>
            <p:cNvSpPr/>
            <p:nvPr/>
          </p:nvSpPr>
          <p:spPr>
            <a:xfrm>
              <a:off x="3061061" y="4335544"/>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Segoe SemiBold" panose="020B0703040204020203" pitchFamily="34" charset="0"/>
                  <a:cs typeface="Segoe SemiBold" panose="020B0703040204020203" pitchFamily="34" charset="0"/>
                </a:rPr>
                <a:t>06</a:t>
              </a:r>
              <a:endParaRPr lang="zh-CN" altLang="en-US" sz="2400" dirty="0">
                <a:latin typeface="Segoe SemiBold" panose="020B0703040204020203" pitchFamily="34" charset="0"/>
                <a:cs typeface="Segoe SemiBold" panose="020B0703040204020203" pitchFamily="34" charset="0"/>
              </a:endParaRPr>
            </a:p>
          </p:txBody>
        </p:sp>
        <p:sp>
          <p:nvSpPr>
            <p:cNvPr id="34" name="文本框 14">
              <a:extLst>
                <a:ext uri="{FF2B5EF4-FFF2-40B4-BE49-F238E27FC236}">
                  <a16:creationId xmlns:a16="http://schemas.microsoft.com/office/drawing/2014/main" id="{9440FE6B-2417-4F54-8A87-259875C67EB3}"/>
                </a:ext>
              </a:extLst>
            </p:cNvPr>
            <p:cNvSpPr txBox="1"/>
            <p:nvPr/>
          </p:nvSpPr>
          <p:spPr>
            <a:xfrm>
              <a:off x="3918853" y="4386331"/>
              <a:ext cx="7981410"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400" dirty="0">
                  <a:solidFill>
                    <a:schemeClr val="accent1">
                      <a:lumMod val="50000"/>
                    </a:schemeClr>
                  </a:solidFill>
                </a:rPr>
                <a:t>Compliance reviews and Civil Rights training</a:t>
              </a:r>
              <a:endParaRPr lang="zh-CN" altLang="en-US" sz="2400" dirty="0">
                <a:solidFill>
                  <a:schemeClr val="accent1">
                    <a:lumMod val="50000"/>
                  </a:schemeClr>
                </a:solidFill>
              </a:endParaRPr>
            </a:p>
          </p:txBody>
        </p:sp>
      </p:grpSp>
    </p:spTree>
    <p:extLst>
      <p:ext uri="{BB962C8B-B14F-4D97-AF65-F5344CB8AC3E}">
        <p14:creationId xmlns:p14="http://schemas.microsoft.com/office/powerpoint/2010/main" val="3218815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Nondiscrimination statement and your program documents</a:t>
            </a:r>
          </a:p>
        </p:txBody>
      </p:sp>
      <p:sp>
        <p:nvSpPr>
          <p:cNvPr id="3" name="Content Placeholder 2"/>
          <p:cNvSpPr>
            <a:spLocks noGrp="1"/>
          </p:cNvSpPr>
          <p:nvPr>
            <p:ph idx="1"/>
          </p:nvPr>
        </p:nvSpPr>
        <p:spPr>
          <a:xfrm>
            <a:off x="567743" y="1230403"/>
            <a:ext cx="11046741" cy="5049746"/>
          </a:xfrm>
        </p:spPr>
        <p:txBody>
          <a:bodyPr/>
          <a:lstStyle/>
          <a:p>
            <a:r>
              <a:rPr lang="en-US" dirty="0"/>
              <a:t>For all program documents that mention the CACFP:</a:t>
            </a:r>
          </a:p>
          <a:p>
            <a:pPr lvl="1"/>
            <a:r>
              <a:rPr lang="en-US" dirty="0"/>
              <a:t>The nondiscrimination statement must be in the same size and font as the smallest font on the document.</a:t>
            </a:r>
          </a:p>
          <a:p>
            <a:pPr lvl="1"/>
            <a:r>
              <a:rPr lang="en-US" dirty="0"/>
              <a:t>Formatting of the statement may not be changed.</a:t>
            </a:r>
          </a:p>
          <a:p>
            <a:pPr lvl="1"/>
            <a:r>
              <a:rPr lang="en-US" b="1" dirty="0"/>
              <a:t>Exception</a:t>
            </a:r>
            <a:r>
              <a:rPr lang="en-US" dirty="0"/>
              <a:t>: “This institution is an equal opportunity provider.”</a:t>
            </a:r>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30</a:t>
            </a:fld>
            <a:endParaRPr lang="zh-CN" altLang="en-US" dirty="0"/>
          </a:p>
        </p:txBody>
      </p:sp>
    </p:spTree>
    <p:extLst>
      <p:ext uri="{BB962C8B-B14F-4D97-AF65-F5344CB8AC3E}">
        <p14:creationId xmlns:p14="http://schemas.microsoft.com/office/powerpoint/2010/main" val="1116455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FA4CF-27A2-4E14-B504-C960504A0198}"/>
              </a:ext>
            </a:extLst>
          </p:cNvPr>
          <p:cNvSpPr>
            <a:spLocks noGrp="1"/>
          </p:cNvSpPr>
          <p:nvPr>
            <p:ph type="title"/>
          </p:nvPr>
        </p:nvSpPr>
        <p:spPr/>
        <p:txBody>
          <a:bodyPr/>
          <a:lstStyle/>
          <a:p>
            <a:r>
              <a:rPr lang="en-US" dirty="0"/>
              <a:t>Building for the Future</a:t>
            </a:r>
          </a:p>
        </p:txBody>
      </p:sp>
      <p:sp>
        <p:nvSpPr>
          <p:cNvPr id="3" name="Content Placeholder 2">
            <a:extLst>
              <a:ext uri="{FF2B5EF4-FFF2-40B4-BE49-F238E27FC236}">
                <a16:creationId xmlns:a16="http://schemas.microsoft.com/office/drawing/2014/main" id="{317642D2-4DA8-4DB3-9419-6D87E48175C2}"/>
              </a:ext>
            </a:extLst>
          </p:cNvPr>
          <p:cNvSpPr>
            <a:spLocks noGrp="1"/>
          </p:cNvSpPr>
          <p:nvPr>
            <p:ph idx="1"/>
          </p:nvPr>
        </p:nvSpPr>
        <p:spPr>
          <a:xfrm>
            <a:off x="567743" y="1238373"/>
            <a:ext cx="6177614" cy="5049746"/>
          </a:xfrm>
        </p:spPr>
        <p:txBody>
          <a:bodyPr/>
          <a:lstStyle/>
          <a:p>
            <a:r>
              <a:rPr lang="en-US" dirty="0"/>
              <a:t>Building for the Future Flyer</a:t>
            </a:r>
          </a:p>
          <a:p>
            <a:r>
              <a:rPr lang="en-US" dirty="0"/>
              <a:t>This flyer should be posted in homes where families can see</a:t>
            </a:r>
          </a:p>
          <a:p>
            <a:r>
              <a:rPr lang="en-US" dirty="0"/>
              <a:t>Building for the Future pamphlets should be included with the enrollment form for new children</a:t>
            </a:r>
          </a:p>
        </p:txBody>
      </p:sp>
      <p:sp>
        <p:nvSpPr>
          <p:cNvPr id="4" name="Slide Number Placeholder 3">
            <a:extLst>
              <a:ext uri="{FF2B5EF4-FFF2-40B4-BE49-F238E27FC236}">
                <a16:creationId xmlns:a16="http://schemas.microsoft.com/office/drawing/2014/main" id="{DCFB4D59-D4F5-4812-9348-C61DD5C10EB9}"/>
              </a:ext>
            </a:extLst>
          </p:cNvPr>
          <p:cNvSpPr>
            <a:spLocks noGrp="1"/>
          </p:cNvSpPr>
          <p:nvPr>
            <p:ph type="sldNum" sz="quarter" idx="12"/>
          </p:nvPr>
        </p:nvSpPr>
        <p:spPr/>
        <p:txBody>
          <a:bodyPr/>
          <a:lstStyle/>
          <a:p>
            <a:fld id="{FF27229C-EC7B-4063-A33B-28A5E87E32ED}" type="slidenum">
              <a:rPr lang="zh-CN" altLang="en-US" smtClean="0"/>
              <a:pPr/>
              <a:t>31</a:t>
            </a:fld>
            <a:endParaRPr lang="zh-CN" altLang="en-US" dirty="0"/>
          </a:p>
        </p:txBody>
      </p:sp>
      <p:pic>
        <p:nvPicPr>
          <p:cNvPr id="5" name="Picture 4">
            <a:extLst>
              <a:ext uri="{FF2B5EF4-FFF2-40B4-BE49-F238E27FC236}">
                <a16:creationId xmlns:a16="http://schemas.microsoft.com/office/drawing/2014/main" id="{FB078709-BFCA-4574-BD45-AE5A4E9C4D01}"/>
              </a:ext>
            </a:extLst>
          </p:cNvPr>
          <p:cNvPicPr>
            <a:picLocks noChangeAspect="1"/>
          </p:cNvPicPr>
          <p:nvPr/>
        </p:nvPicPr>
        <p:blipFill rotWithShape="1">
          <a:blip r:embed="rId3"/>
          <a:srcRect r="7883"/>
          <a:stretch/>
        </p:blipFill>
        <p:spPr>
          <a:xfrm>
            <a:off x="6879982" y="1094351"/>
            <a:ext cx="3949175" cy="5731565"/>
          </a:xfrm>
          <a:prstGeom prst="rect">
            <a:avLst/>
          </a:prstGeom>
          <a:ln>
            <a:solidFill>
              <a:schemeClr val="accent1"/>
            </a:solidFill>
          </a:ln>
        </p:spPr>
      </p:pic>
    </p:spTree>
    <p:extLst>
      <p:ext uri="{BB962C8B-B14F-4D97-AF65-F5344CB8AC3E}">
        <p14:creationId xmlns:p14="http://schemas.microsoft.com/office/powerpoint/2010/main" val="4098001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2088"/>
            <a:ext cx="12192000" cy="1325563"/>
          </a:xfrm>
        </p:spPr>
        <p:txBody>
          <a:bodyPr/>
          <a:lstStyle/>
          <a:p>
            <a:pPr algn="ctr"/>
            <a:r>
              <a:rPr lang="en-US" sz="11500" dirty="0">
                <a:solidFill>
                  <a:schemeClr val="bg1"/>
                </a:solidFill>
              </a:rPr>
              <a:t>THANK YOU</a:t>
            </a:r>
          </a:p>
        </p:txBody>
      </p:sp>
      <p:pic>
        <p:nvPicPr>
          <p:cNvPr id="13" name="图片 12" descr="website icon">
            <a:extLst>
              <a:ext uri="{FF2B5EF4-FFF2-40B4-BE49-F238E27FC236}">
                <a16:creationId xmlns:a16="http://schemas.microsoft.com/office/drawing/2014/main" id="{130DF23C-95E6-48AF-A183-DB17A7C7D4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5847" t="18945" r="20669" b="17724"/>
          <a:stretch/>
        </p:blipFill>
        <p:spPr>
          <a:xfrm>
            <a:off x="1953995" y="4355244"/>
            <a:ext cx="439476" cy="520388"/>
          </a:xfrm>
          <a:prstGeom prst="rect">
            <a:avLst/>
          </a:prstGeom>
        </p:spPr>
      </p:pic>
      <p:sp>
        <p:nvSpPr>
          <p:cNvPr id="14" name="文本框 13">
            <a:extLst>
              <a:ext uri="{FF2B5EF4-FFF2-40B4-BE49-F238E27FC236}">
                <a16:creationId xmlns:a16="http://schemas.microsoft.com/office/drawing/2014/main" id="{A2246D95-2355-47E1-9E27-1351EA05075A}"/>
              </a:ext>
            </a:extLst>
          </p:cNvPr>
          <p:cNvSpPr txBox="1"/>
          <p:nvPr/>
        </p:nvSpPr>
        <p:spPr>
          <a:xfrm>
            <a:off x="2320907" y="4415383"/>
            <a:ext cx="3013432"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www.doe.mass.edu</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6" name="图片 15" descr="address icon">
            <a:extLst>
              <a:ext uri="{FF2B5EF4-FFF2-40B4-BE49-F238E27FC236}">
                <a16:creationId xmlns:a16="http://schemas.microsoft.com/office/drawing/2014/main" id="{3155BFC2-CE51-4BB4-882C-F8ADA0A7E54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5639" t="15745" r="18234" b="17372"/>
          <a:stretch/>
        </p:blipFill>
        <p:spPr>
          <a:xfrm flipH="1">
            <a:off x="5450435" y="4393191"/>
            <a:ext cx="439479" cy="444494"/>
          </a:xfrm>
          <a:prstGeom prst="rect">
            <a:avLst/>
          </a:prstGeom>
        </p:spPr>
      </p:pic>
      <p:sp>
        <p:nvSpPr>
          <p:cNvPr id="17" name="文本框 16">
            <a:extLst>
              <a:ext uri="{FF2B5EF4-FFF2-40B4-BE49-F238E27FC236}">
                <a16:creationId xmlns:a16="http://schemas.microsoft.com/office/drawing/2014/main" id="{5D838ABB-2920-4CCA-BBF1-F1299182F9FE}"/>
              </a:ext>
            </a:extLst>
          </p:cNvPr>
          <p:cNvSpPr txBox="1"/>
          <p:nvPr/>
        </p:nvSpPr>
        <p:spPr>
          <a:xfrm>
            <a:off x="5806772" y="4415383"/>
            <a:ext cx="5079764"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75 Pleasant Street, Malden, MA 02148</a:t>
            </a:r>
            <a:endParaRPr lang="zh-CN" altLang="en-US" sz="2000" dirty="0">
              <a:solidFill>
                <a:schemeClr val="bg1"/>
              </a:solidFill>
              <a:latin typeface="Segoe SemiBold" panose="020B0703040204020203" pitchFamily="34" charset="0"/>
              <a:cs typeface="Segoe SemiBold" panose="020B0703040204020203" pitchFamily="34" charset="0"/>
            </a:endParaRPr>
          </a:p>
        </p:txBody>
      </p:sp>
    </p:spTree>
    <p:extLst>
      <p:ext uri="{BB962C8B-B14F-4D97-AF65-F5344CB8AC3E}">
        <p14:creationId xmlns:p14="http://schemas.microsoft.com/office/powerpoint/2010/main" val="2289681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t>Child and Adult Care Food Program (CACFP) Training Resources. Office of the State Superintendent of Education, </a:t>
            </a:r>
            <a:r>
              <a:rPr lang="en-US" dirty="0" err="1"/>
              <a:t>DC.Gov</a:t>
            </a: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33</a:t>
            </a:fld>
            <a:endParaRPr lang="zh-CN" altLang="en-US" dirty="0"/>
          </a:p>
        </p:txBody>
      </p:sp>
    </p:spTree>
    <p:extLst>
      <p:ext uri="{BB962C8B-B14F-4D97-AF65-F5344CB8AC3E}">
        <p14:creationId xmlns:p14="http://schemas.microsoft.com/office/powerpoint/2010/main" val="16060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01</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4" name="Title 3"/>
          <p:cNvSpPr>
            <a:spLocks noGrp="1"/>
          </p:cNvSpPr>
          <p:nvPr>
            <p:ph type="title"/>
          </p:nvPr>
        </p:nvSpPr>
        <p:spPr>
          <a:xfrm>
            <a:off x="2091690" y="2387830"/>
            <a:ext cx="9930384" cy="1325563"/>
          </a:xfrm>
        </p:spPr>
        <p:txBody>
          <a:bodyPr/>
          <a:lstStyle/>
          <a:p>
            <a:r>
              <a:rPr lang="en-US" sz="3600" dirty="0">
                <a:solidFill>
                  <a:schemeClr val="accent1">
                    <a:lumMod val="50000"/>
                  </a:schemeClr>
                </a:solidFill>
              </a:rPr>
              <a:t>Introduction to Civil Rights</a:t>
            </a:r>
            <a:endParaRPr lang="en-US" sz="3200" dirty="0"/>
          </a:p>
        </p:txBody>
      </p:sp>
    </p:spTree>
    <p:extLst>
      <p:ext uri="{BB962C8B-B14F-4D97-AF65-F5344CB8AC3E}">
        <p14:creationId xmlns:p14="http://schemas.microsoft.com/office/powerpoint/2010/main" val="1350330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Photo of Dept. of Justice building in DC" title="Dept. of Justice"/>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4608" r="4608" b="27134"/>
          <a:stretch/>
        </p:blipFill>
        <p:spPr>
          <a:xfrm>
            <a:off x="5620753" y="2169078"/>
            <a:ext cx="6172200" cy="3289285"/>
          </a:xfrm>
        </p:spPr>
      </p:pic>
      <p:sp>
        <p:nvSpPr>
          <p:cNvPr id="9" name="Content Placeholder 8"/>
          <p:cNvSpPr>
            <a:spLocks noGrp="1"/>
          </p:cNvSpPr>
          <p:nvPr>
            <p:ph type="body" sz="half" idx="2"/>
          </p:nvPr>
        </p:nvSpPr>
        <p:spPr>
          <a:xfrm>
            <a:off x="567743" y="2272082"/>
            <a:ext cx="4833989" cy="3736831"/>
          </a:xfrm>
        </p:spPr>
        <p:txBody>
          <a:bodyPr/>
          <a:lstStyle/>
          <a:p>
            <a:pPr lvl="0" indent="-342900">
              <a:spcBef>
                <a:spcPts val="0"/>
              </a:spcBef>
            </a:pPr>
            <a:r>
              <a:rPr lang="en-US" dirty="0"/>
              <a:t>The United States Department of Agriculture (USDA) prohibits discrimination in all its programs and activities.</a:t>
            </a:r>
          </a:p>
          <a:p>
            <a:pPr indent="-342900"/>
            <a:endParaRPr lang="en-US" dirty="0"/>
          </a:p>
          <a:p>
            <a:pPr indent="-342900"/>
            <a:r>
              <a:rPr lang="en-US" dirty="0"/>
              <a:t>As part of your CACFP contract, you must assure the Sponsoring Organization that you will adhere to all Civil Rights requirements. </a:t>
            </a:r>
            <a:endParaRPr lang="en-US" b="1" dirty="0"/>
          </a:p>
          <a:p>
            <a:endParaRPr lang="en-US"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5</a:t>
            </a:fld>
            <a:endParaRPr lang="zh-CN" altLang="en-US" dirty="0"/>
          </a:p>
        </p:txBody>
      </p:sp>
      <p:sp>
        <p:nvSpPr>
          <p:cNvPr id="8" name="Title 7"/>
          <p:cNvSpPr>
            <a:spLocks noGrp="1"/>
          </p:cNvSpPr>
          <p:nvPr>
            <p:ph type="title"/>
          </p:nvPr>
        </p:nvSpPr>
        <p:spPr/>
        <p:txBody>
          <a:bodyPr/>
          <a:lstStyle/>
          <a:p>
            <a:r>
              <a:rPr lang="en-US" dirty="0"/>
              <a:t>Federal funds and Civil Rights </a:t>
            </a:r>
          </a:p>
        </p:txBody>
      </p:sp>
      <p:sp>
        <p:nvSpPr>
          <p:cNvPr id="4" name="Text Placeholder 3"/>
          <p:cNvSpPr>
            <a:spLocks noGrp="1"/>
          </p:cNvSpPr>
          <p:nvPr>
            <p:ph type="body" sz="half" idx="13"/>
          </p:nvPr>
        </p:nvSpPr>
        <p:spPr>
          <a:xfrm>
            <a:off x="839788" y="1346883"/>
            <a:ext cx="3932237" cy="641721"/>
          </a:xfrm>
        </p:spPr>
        <p:txBody>
          <a:bodyPr/>
          <a:lstStyle/>
          <a:p>
            <a:r>
              <a:rPr lang="en-US" dirty="0">
                <a:hlinkClick r:id="rId4"/>
              </a:rPr>
              <a:t>FNS Instruction 113-1 </a:t>
            </a:r>
            <a:endParaRPr lang="en-US" dirty="0"/>
          </a:p>
        </p:txBody>
      </p:sp>
    </p:spTree>
    <p:extLst>
      <p:ext uri="{BB962C8B-B14F-4D97-AF65-F5344CB8AC3E}">
        <p14:creationId xmlns:p14="http://schemas.microsoft.com/office/powerpoint/2010/main" val="3958641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46432" y="6356350"/>
            <a:ext cx="2743200" cy="365125"/>
          </a:xfrm>
        </p:spPr>
        <p:txBody>
          <a:bodyPr/>
          <a:lstStyle/>
          <a:p>
            <a:fld id="{FF27229C-EC7B-4063-A33B-28A5E87E32ED}" type="slidenum">
              <a:rPr lang="zh-CN" altLang="en-US" smtClean="0"/>
              <a:pPr/>
              <a:t>6</a:t>
            </a:fld>
            <a:endParaRPr lang="zh-CN" altLang="en-US" dirty="0"/>
          </a:p>
        </p:txBody>
      </p:sp>
      <p:sp>
        <p:nvSpPr>
          <p:cNvPr id="3" name="Content Placeholder 2"/>
          <p:cNvSpPr>
            <a:spLocks noGrp="1"/>
          </p:cNvSpPr>
          <p:nvPr>
            <p:ph idx="13"/>
          </p:nvPr>
        </p:nvSpPr>
        <p:spPr/>
        <p:txBody>
          <a:bodyPr/>
          <a:lstStyle/>
          <a:p>
            <a:r>
              <a:rPr lang="en-US" dirty="0"/>
              <a:t>The right to freedom from discrimination</a:t>
            </a:r>
          </a:p>
          <a:p>
            <a:endParaRPr lang="en-US" dirty="0"/>
          </a:p>
        </p:txBody>
      </p:sp>
      <p:sp>
        <p:nvSpPr>
          <p:cNvPr id="4" name="Text Placeholder 3"/>
          <p:cNvSpPr>
            <a:spLocks noGrp="1"/>
          </p:cNvSpPr>
          <p:nvPr>
            <p:ph type="body" idx="1"/>
          </p:nvPr>
        </p:nvSpPr>
        <p:spPr/>
        <p:txBody>
          <a:bodyPr/>
          <a:lstStyle/>
          <a:p>
            <a:r>
              <a:rPr lang="en-US" dirty="0"/>
              <a:t>Civil Rights</a:t>
            </a:r>
          </a:p>
        </p:txBody>
      </p:sp>
      <p:sp>
        <p:nvSpPr>
          <p:cNvPr id="5" name="Text Placeholder 4"/>
          <p:cNvSpPr>
            <a:spLocks noGrp="1"/>
          </p:cNvSpPr>
          <p:nvPr>
            <p:ph type="body" idx="15"/>
          </p:nvPr>
        </p:nvSpPr>
        <p:spPr/>
        <p:txBody>
          <a:bodyPr/>
          <a:lstStyle/>
          <a:p>
            <a:r>
              <a:rPr lang="en-US" dirty="0"/>
              <a:t>Discrimination</a:t>
            </a:r>
          </a:p>
        </p:txBody>
      </p:sp>
      <p:sp>
        <p:nvSpPr>
          <p:cNvPr id="6" name="Title 5"/>
          <p:cNvSpPr>
            <a:spLocks noGrp="1"/>
          </p:cNvSpPr>
          <p:nvPr>
            <p:ph type="title"/>
          </p:nvPr>
        </p:nvSpPr>
        <p:spPr/>
        <p:txBody>
          <a:bodyPr/>
          <a:lstStyle/>
          <a:p>
            <a:r>
              <a:rPr lang="en-US" dirty="0"/>
              <a:t>Civil Rights and discrimination</a:t>
            </a:r>
          </a:p>
        </p:txBody>
      </p:sp>
      <p:sp>
        <p:nvSpPr>
          <p:cNvPr id="7" name="Content Placeholder 6"/>
          <p:cNvSpPr>
            <a:spLocks noGrp="1"/>
          </p:cNvSpPr>
          <p:nvPr>
            <p:ph idx="16"/>
          </p:nvPr>
        </p:nvSpPr>
        <p:spPr/>
        <p:txBody>
          <a:bodyPr/>
          <a:lstStyle/>
          <a:p>
            <a:r>
              <a:rPr lang="en-US" dirty="0"/>
              <a:t>The act of distinguishing one person or group of persons from others, either intentionally, by neglect, or by the effect of actions or lack of actions based on their </a:t>
            </a:r>
            <a:r>
              <a:rPr lang="en-US" i="1" u="sng" dirty="0"/>
              <a:t>protected classes</a:t>
            </a:r>
            <a:r>
              <a:rPr lang="en-US" dirty="0"/>
              <a:t>. </a:t>
            </a:r>
          </a:p>
          <a:p>
            <a:endParaRPr lang="en-US" dirty="0"/>
          </a:p>
        </p:txBody>
      </p:sp>
    </p:spTree>
    <p:extLst>
      <p:ext uri="{BB962C8B-B14F-4D97-AF65-F5344CB8AC3E}">
        <p14:creationId xmlns:p14="http://schemas.microsoft.com/office/powerpoint/2010/main" val="1237539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7</a:t>
            </a:fld>
            <a:endParaRPr lang="zh-CN" altLang="en-US" dirty="0"/>
          </a:p>
        </p:txBody>
      </p:sp>
      <p:sp>
        <p:nvSpPr>
          <p:cNvPr id="3" name="Content Placeholder 2"/>
          <p:cNvSpPr>
            <a:spLocks noGrp="1"/>
          </p:cNvSpPr>
          <p:nvPr>
            <p:ph idx="13"/>
          </p:nvPr>
        </p:nvSpPr>
        <p:spPr/>
        <p:txBody>
          <a:bodyPr/>
          <a:lstStyle/>
          <a:p>
            <a:r>
              <a:rPr lang="en-US" dirty="0"/>
              <a:t>Race</a:t>
            </a:r>
          </a:p>
          <a:p>
            <a:r>
              <a:rPr lang="en-US" dirty="0"/>
              <a:t>Color</a:t>
            </a:r>
          </a:p>
          <a:p>
            <a:r>
              <a:rPr lang="en-US" dirty="0"/>
              <a:t>National Origin</a:t>
            </a:r>
          </a:p>
          <a:p>
            <a:r>
              <a:rPr lang="en-US" dirty="0"/>
              <a:t>Age</a:t>
            </a:r>
          </a:p>
          <a:p>
            <a:r>
              <a:rPr lang="en-US" dirty="0"/>
              <a:t>Sex</a:t>
            </a:r>
          </a:p>
          <a:p>
            <a:r>
              <a:rPr lang="en-US" dirty="0"/>
              <a:t>Disability</a:t>
            </a:r>
          </a:p>
        </p:txBody>
      </p:sp>
      <p:sp>
        <p:nvSpPr>
          <p:cNvPr id="4" name="Text Placeholder 3"/>
          <p:cNvSpPr>
            <a:spLocks noGrp="1"/>
          </p:cNvSpPr>
          <p:nvPr>
            <p:ph type="body" idx="1"/>
          </p:nvPr>
        </p:nvSpPr>
        <p:spPr/>
        <p:txBody>
          <a:bodyPr/>
          <a:lstStyle/>
          <a:p>
            <a:r>
              <a:rPr lang="en-US" dirty="0"/>
              <a:t>Nationally (</a:t>
            </a:r>
            <a:r>
              <a:rPr lang="en-US" dirty="0">
                <a:hlinkClick r:id="rId3"/>
              </a:rPr>
              <a:t>FNS 113-1</a:t>
            </a:r>
            <a:r>
              <a:rPr lang="en-US" dirty="0"/>
              <a:t>):</a:t>
            </a:r>
          </a:p>
        </p:txBody>
      </p:sp>
      <p:sp>
        <p:nvSpPr>
          <p:cNvPr id="5" name="Text Placeholder 4"/>
          <p:cNvSpPr>
            <a:spLocks noGrp="1"/>
          </p:cNvSpPr>
          <p:nvPr>
            <p:ph type="body" idx="15"/>
          </p:nvPr>
        </p:nvSpPr>
        <p:spPr/>
        <p:txBody>
          <a:bodyPr/>
          <a:lstStyle/>
          <a:p>
            <a:r>
              <a:rPr lang="en-US" dirty="0"/>
              <a:t>Massachusetts</a:t>
            </a:r>
          </a:p>
        </p:txBody>
      </p:sp>
      <p:sp>
        <p:nvSpPr>
          <p:cNvPr id="6" name="Title 5"/>
          <p:cNvSpPr>
            <a:spLocks noGrp="1"/>
          </p:cNvSpPr>
          <p:nvPr>
            <p:ph type="title"/>
          </p:nvPr>
        </p:nvSpPr>
        <p:spPr/>
        <p:txBody>
          <a:bodyPr/>
          <a:lstStyle/>
          <a:p>
            <a:r>
              <a:rPr lang="en-US" dirty="0"/>
              <a:t>Protected classes</a:t>
            </a:r>
          </a:p>
        </p:txBody>
      </p:sp>
      <p:sp>
        <p:nvSpPr>
          <p:cNvPr id="7" name="Content Placeholder 6"/>
          <p:cNvSpPr>
            <a:spLocks noGrp="1"/>
          </p:cNvSpPr>
          <p:nvPr>
            <p:ph idx="16"/>
          </p:nvPr>
        </p:nvSpPr>
        <p:spPr/>
        <p:txBody>
          <a:bodyPr numCol="1"/>
          <a:lstStyle/>
          <a:p>
            <a:pPr marL="0" indent="0">
              <a:buNone/>
            </a:pPr>
            <a:r>
              <a:rPr lang="en-US" dirty="0"/>
              <a:t>ALL federal groups, plus:</a:t>
            </a:r>
          </a:p>
          <a:p>
            <a:pPr lvl="1"/>
            <a:r>
              <a:rPr lang="en-US" sz="2800" dirty="0"/>
              <a:t>Religion</a:t>
            </a:r>
          </a:p>
          <a:p>
            <a:pPr lvl="1"/>
            <a:r>
              <a:rPr lang="en-US" sz="2800" dirty="0"/>
              <a:t>Gender identity</a:t>
            </a:r>
          </a:p>
          <a:p>
            <a:pPr lvl="1"/>
            <a:r>
              <a:rPr lang="en-US" sz="2800" dirty="0"/>
              <a:t>Sexual orientation</a:t>
            </a:r>
          </a:p>
        </p:txBody>
      </p:sp>
    </p:spTree>
    <p:extLst>
      <p:ext uri="{BB962C8B-B14F-4D97-AF65-F5344CB8AC3E}">
        <p14:creationId xmlns:p14="http://schemas.microsoft.com/office/powerpoint/2010/main" val="1774337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02</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4" name="Title 3"/>
          <p:cNvSpPr>
            <a:spLocks noGrp="1"/>
          </p:cNvSpPr>
          <p:nvPr>
            <p:ph type="title"/>
          </p:nvPr>
        </p:nvSpPr>
        <p:spPr>
          <a:xfrm>
            <a:off x="2091690" y="2387830"/>
            <a:ext cx="9930384" cy="1325563"/>
          </a:xfrm>
        </p:spPr>
        <p:txBody>
          <a:bodyPr/>
          <a:lstStyle/>
          <a:p>
            <a:r>
              <a:rPr lang="en-US" sz="3600" dirty="0">
                <a:solidFill>
                  <a:schemeClr val="accent1">
                    <a:lumMod val="50000"/>
                  </a:schemeClr>
                </a:solidFill>
              </a:rPr>
              <a:t>Reasonable modifications</a:t>
            </a:r>
            <a:endParaRPr lang="en-US" sz="3200" dirty="0"/>
          </a:p>
        </p:txBody>
      </p:sp>
    </p:spTree>
    <p:extLst>
      <p:ext uri="{BB962C8B-B14F-4D97-AF65-F5344CB8AC3E}">
        <p14:creationId xmlns:p14="http://schemas.microsoft.com/office/powerpoint/2010/main" val="1742987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Family eating at table, mom in wheelchair" title="Family eating, wheelchair"/>
          <p:cNvPicPr>
            <a:picLocks noGrp="1" noChangeAspect="1"/>
          </p:cNvPicPr>
          <p:nvPr>
            <p:ph type="pic" idx="1"/>
          </p:nvPr>
        </p:nvPicPr>
        <p:blipFill>
          <a:blip r:embed="rId3">
            <a:extLst>
              <a:ext uri="{28A0092B-C50C-407E-A947-70E740481C1C}">
                <a14:useLocalDpi xmlns:a14="http://schemas.microsoft.com/office/drawing/2010/main" val="0"/>
              </a:ext>
            </a:extLst>
          </a:blip>
          <a:srcRect l="4339" r="4339"/>
          <a:stretch>
            <a:fillRect/>
          </a:stretch>
        </p:blipFill>
        <p:spPr>
          <a:xfrm>
            <a:off x="6018097" y="1479884"/>
            <a:ext cx="5706487" cy="4173559"/>
          </a:xfrm>
        </p:spPr>
      </p:pic>
      <p:sp>
        <p:nvSpPr>
          <p:cNvPr id="3" name="Content Placeholder 2"/>
          <p:cNvSpPr>
            <a:spLocks noGrp="1"/>
          </p:cNvSpPr>
          <p:nvPr>
            <p:ph type="body" sz="half" idx="2"/>
          </p:nvPr>
        </p:nvSpPr>
        <p:spPr>
          <a:xfrm>
            <a:off x="439118" y="1473868"/>
            <a:ext cx="5484603" cy="4711910"/>
          </a:xfrm>
        </p:spPr>
        <p:txBody>
          <a:bodyPr/>
          <a:lstStyle/>
          <a:p>
            <a:pPr marL="457200" indent="-457200">
              <a:buFont typeface="Arial" panose="020B0604020202020204" pitchFamily="34" charset="0"/>
              <a:buChar char="•"/>
            </a:pPr>
            <a:r>
              <a:rPr lang="en-US" sz="3200" dirty="0"/>
              <a:t>Homes are </a:t>
            </a:r>
            <a:r>
              <a:rPr lang="en-US" sz="3200" u="sng" dirty="0"/>
              <a:t>required</a:t>
            </a:r>
            <a:r>
              <a:rPr lang="en-US" sz="3200" dirty="0"/>
              <a:t> to make substitutions to meals for participants with a disability, when the disability restricts their diet. </a:t>
            </a:r>
          </a:p>
          <a:p>
            <a:pPr marL="914400" lvl="1" indent="-457200">
              <a:buFont typeface="Arial" panose="020B0604020202020204" pitchFamily="34" charset="0"/>
              <a:buChar char="•"/>
            </a:pPr>
            <a:r>
              <a:rPr lang="en-US" sz="2200" dirty="0"/>
              <a:t>Food choice alternatives for allergies</a:t>
            </a:r>
          </a:p>
          <a:p>
            <a:pPr marL="914400" lvl="1" indent="-457200">
              <a:buFont typeface="Arial" panose="020B0604020202020204" pitchFamily="34" charset="0"/>
              <a:buChar char="•"/>
            </a:pPr>
            <a:r>
              <a:rPr lang="en-US" sz="2200" dirty="0"/>
              <a:t>Altering the consistency of a food item</a:t>
            </a:r>
          </a:p>
          <a:p>
            <a:pPr marL="914400" lvl="1" indent="-457200">
              <a:buFont typeface="Arial" panose="020B0604020202020204" pitchFamily="34" charset="0"/>
              <a:buChar char="•"/>
            </a:pPr>
            <a:r>
              <a:rPr lang="en-US" sz="2200" dirty="0"/>
              <a:t>Meal service support</a:t>
            </a:r>
          </a:p>
          <a:p>
            <a:pPr marL="457200" indent="-457200">
              <a:buFont typeface="Arial" panose="020B0604020202020204" pitchFamily="34" charset="0"/>
              <a:buChar char="•"/>
            </a:pPr>
            <a:endParaRPr lang="en-US" sz="2000"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sp>
        <p:nvSpPr>
          <p:cNvPr id="2" name="Title 1"/>
          <p:cNvSpPr>
            <a:spLocks noGrp="1"/>
          </p:cNvSpPr>
          <p:nvPr>
            <p:ph type="title"/>
          </p:nvPr>
        </p:nvSpPr>
        <p:spPr/>
        <p:txBody>
          <a:bodyPr/>
          <a:lstStyle/>
          <a:p>
            <a:r>
              <a:rPr lang="en-US" dirty="0"/>
              <a:t>Reasonable modifications: disabilities</a:t>
            </a:r>
          </a:p>
        </p:txBody>
      </p:sp>
    </p:spTree>
    <p:extLst>
      <p:ext uri="{BB962C8B-B14F-4D97-AF65-F5344CB8AC3E}">
        <p14:creationId xmlns:p14="http://schemas.microsoft.com/office/powerpoint/2010/main" val="1391133497"/>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ESE PowerPoint Template 2017</Template>
  <TotalTime>22410</TotalTime>
  <Words>4981</Words>
  <Application>Microsoft Office PowerPoint</Application>
  <PresentationFormat>Widescreen</PresentationFormat>
  <Paragraphs>371</Paragraphs>
  <Slides>33</Slides>
  <Notes>33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等线</vt:lpstr>
      <vt:lpstr>Segoe</vt:lpstr>
      <vt:lpstr>Segoe SemiBold</vt:lpstr>
      <vt:lpstr>Arial</vt:lpstr>
      <vt:lpstr>Calibri</vt:lpstr>
      <vt:lpstr>Courier New</vt:lpstr>
      <vt:lpstr>Segoe UI</vt:lpstr>
      <vt:lpstr>Segoe UI Semibold</vt:lpstr>
      <vt:lpstr>Times New Roman</vt:lpstr>
      <vt:lpstr>Wingdings</vt:lpstr>
      <vt:lpstr>ESE​​</vt:lpstr>
      <vt:lpstr>FY22 Civil Rights Compliance Training for FDC Providers</vt:lpstr>
      <vt:lpstr>Purpose of today’s training</vt:lpstr>
      <vt:lpstr>CONTENTS</vt:lpstr>
      <vt:lpstr>Introduction to Civil Rights</vt:lpstr>
      <vt:lpstr>Federal funds and Civil Rights </vt:lpstr>
      <vt:lpstr>Civil Rights and discrimination</vt:lpstr>
      <vt:lpstr>Protected classes</vt:lpstr>
      <vt:lpstr>Reasonable modifications</vt:lpstr>
      <vt:lpstr>Reasonable modifications: disabilities</vt:lpstr>
      <vt:lpstr>Defining disability</vt:lpstr>
      <vt:lpstr>Medical Statement to Request Special Meals and/or Accommodations in Child Nutrition Programs</vt:lpstr>
      <vt:lpstr>Accommodating a disability and meeting the meal pattern</vt:lpstr>
      <vt:lpstr>Limited English Proficiency (LEP)</vt:lpstr>
      <vt:lpstr>Limited English Proficiency (LEP): language assistance</vt:lpstr>
      <vt:lpstr>Language assistance- reasonable steps</vt:lpstr>
      <vt:lpstr>Customer service and conflict resolution</vt:lpstr>
      <vt:lpstr>Customer Service</vt:lpstr>
      <vt:lpstr>Complaints of discrimination</vt:lpstr>
      <vt:lpstr>Civil rights complaints: filing facts</vt:lpstr>
      <vt:lpstr>Civil rights complaints: Federal vs. State process</vt:lpstr>
      <vt:lpstr>How to file a Civil Rights complaint</vt:lpstr>
      <vt:lpstr>Handling complaints: conflict resolution</vt:lpstr>
      <vt:lpstr>Compliance review and Civil Rights training</vt:lpstr>
      <vt:lpstr>Civil Rights compliance review</vt:lpstr>
      <vt:lpstr>Civil Rights data collection process</vt:lpstr>
      <vt:lpstr>Nondiscrimination statement</vt:lpstr>
      <vt:lpstr>Current USDA nondiscrimination statement for printed documents</vt:lpstr>
      <vt:lpstr>Current USDA nondiscrimination statement for digital documents</vt:lpstr>
      <vt:lpstr>Nondiscrimination statement and your website</vt:lpstr>
      <vt:lpstr>Nondiscrimination statement and your program documents</vt:lpstr>
      <vt:lpstr>Building for the Future</vt:lpstr>
      <vt:lpstr>THANK YOU</vt:lpstr>
      <vt:lpstr>References</vt:lpstr>
    </vt:vector>
  </TitlesOfParts>
  <Company>Executive Office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Your Main Title Here</dc:title>
  <dc:creator>Raymond, Shannon (ESE)</dc:creator>
  <cp:lastModifiedBy>Raymond, Shannon (DESE)</cp:lastModifiedBy>
  <cp:revision>215</cp:revision>
  <cp:lastPrinted>2018-07-26T13:51:54Z</cp:lastPrinted>
  <dcterms:created xsi:type="dcterms:W3CDTF">2017-10-05T16:29:27Z</dcterms:created>
  <dcterms:modified xsi:type="dcterms:W3CDTF">2021-08-19T15:41:54Z</dcterms:modified>
</cp:coreProperties>
</file>